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40" r:id="rId6"/>
  </p:sldMasterIdLst>
  <p:notesMasterIdLst>
    <p:notesMasterId r:id="rId28"/>
  </p:notesMasterIdLst>
  <p:sldIdLst>
    <p:sldId id="1256" r:id="rId7"/>
    <p:sldId id="263" r:id="rId8"/>
    <p:sldId id="597" r:id="rId9"/>
    <p:sldId id="598" r:id="rId10"/>
    <p:sldId id="599" r:id="rId11"/>
    <p:sldId id="600" r:id="rId12"/>
    <p:sldId id="601" r:id="rId13"/>
    <p:sldId id="602" r:id="rId14"/>
    <p:sldId id="603" r:id="rId15"/>
    <p:sldId id="604" r:id="rId16"/>
    <p:sldId id="605" r:id="rId17"/>
    <p:sldId id="266" r:id="rId18"/>
    <p:sldId id="267" r:id="rId19"/>
    <p:sldId id="268" r:id="rId20"/>
    <p:sldId id="575" r:id="rId21"/>
    <p:sldId id="596" r:id="rId22"/>
    <p:sldId id="581" r:id="rId23"/>
    <p:sldId id="606" r:id="rId24"/>
    <p:sldId id="591" r:id="rId25"/>
    <p:sldId id="586" r:id="rId26"/>
    <p:sldId id="585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s, Lisa" initials="ML" lastIdx="10" clrIdx="0">
    <p:extLst>
      <p:ext uri="{19B8F6BF-5375-455C-9EA6-DF929625EA0E}">
        <p15:presenceInfo xmlns:p15="http://schemas.microsoft.com/office/powerpoint/2012/main" userId="S::Matthews.Lisa@epa.gov::cce48047-c57b-4672-a671-46be8fe949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B"/>
    <a:srgbClr val="E4E5E7"/>
    <a:srgbClr val="FBFBFB"/>
    <a:srgbClr val="F2F3F4"/>
    <a:srgbClr val="E8E9EA"/>
    <a:srgbClr val="E0E1E3"/>
    <a:srgbClr val="F5F5F6"/>
    <a:srgbClr val="DFE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44" autoAdjust="0"/>
    <p:restoredTop sz="93692" autoAdjust="0"/>
  </p:normalViewPr>
  <p:slideViewPr>
    <p:cSldViewPr snapToGrid="0">
      <p:cViewPr varScale="1">
        <p:scale>
          <a:sx n="62" d="100"/>
          <a:sy n="62" d="100"/>
        </p:scale>
        <p:origin x="113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270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97B1EA-A903-4BD2-8BB0-66F2D2AD68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813ABB-1089-4C31-A47B-0D2170D1D48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D148DD-F4F7-4A43-8068-17292914EB48}" type="datetimeFigureOut">
              <a:rPr lang="en-US"/>
              <a:pPr>
                <a:defRPr/>
              </a:pPr>
              <a:t>9/30/2020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AA146D2-F61C-4E55-869F-13B3C43D9E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C5D7976-3107-47FB-A3D2-07BC3071E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E1861-D748-4E70-890E-FE7E0B05E0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66ADE-EF3B-4B03-BDD6-DED5EB0AB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80B2F52-0BC8-4F78-B8FF-9B125D6FEFC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F4E07-746B-464F-A6D8-60ABE39AB4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858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D0729554-85F2-4124-9F17-E47B10CD03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E26D2860-5E3A-4E2D-9703-E689FB164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0217EC8A-CEE2-4FAA-9A15-245A123944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EDB7183-3251-4CAE-8A27-C2A32A37901A}" type="slidenum">
              <a:rPr lang="en-US" altLang="en-US"/>
              <a:pPr/>
              <a:t>20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0FDD6C57-EAFA-42EF-9B6D-CD77C23278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89BF6DAC-F87D-4DDE-AEE8-3BFEC61D04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7D2685B6-7EEF-4FC7-91D3-7952FC3FAB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0EAF2D5-6077-451D-8C09-2E5D1D44EEF9}" type="slidenum">
              <a:rPr lang="en-US" altLang="en-US"/>
              <a:pPr/>
              <a:t>21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spcBef>
                <a:spcPct val="0"/>
              </a:spcBef>
              <a:buClr>
                <a:srgbClr val="0070C0"/>
              </a:buClr>
            </a:pPr>
            <a:r>
              <a:rPr lang="en-US" altLang="en-US" i="1" dirty="0">
                <a:solidFill>
                  <a:srgbClr val="FF0000"/>
                </a:solidFill>
              </a:rPr>
              <a:t>Solid phase extraction (SPE) liquid chromatography/tandem mass spectrometry (LC/MS/MS) method</a:t>
            </a:r>
          </a:p>
          <a:p>
            <a:pPr lvl="0" eaLnBrk="1" hangingPunct="1">
              <a:spcBef>
                <a:spcPct val="0"/>
              </a:spcBef>
              <a:buClr>
                <a:srgbClr val="0070C0"/>
              </a:buClr>
            </a:pPr>
            <a:r>
              <a:rPr lang="en-US" altLang="en-US" i="1" dirty="0">
                <a:solidFill>
                  <a:srgbClr val="FF0000"/>
                </a:solidFill>
                <a:cs typeface="Calibri" panose="020F0502020204030204" pitchFamily="34" charset="0"/>
              </a:rPr>
              <a:t>Addresses 18 PFAS anions, may be derived from multiple salts</a:t>
            </a:r>
            <a:endParaRPr lang="en-US" altLang="en-US" b="1" i="1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lvl="0" eaLnBrk="1" hangingPunct="1">
              <a:spcBef>
                <a:spcPct val="0"/>
              </a:spcBef>
              <a:buClr>
                <a:srgbClr val="0070C0"/>
              </a:buClr>
            </a:pPr>
            <a:r>
              <a:rPr lang="en-US" altLang="en-US" i="1" dirty="0">
                <a:solidFill>
                  <a:srgbClr val="FF0000"/>
                </a:solidFill>
                <a:cs typeface="Calibri" panose="020F0502020204030204" pitchFamily="34" charset="0"/>
              </a:rPr>
              <a:t>Includes HFPO-DA (GenX chemicals) and ADONA</a:t>
            </a:r>
          </a:p>
          <a:p>
            <a:pPr lvl="0" eaLnBrk="1" hangingPunct="1">
              <a:spcBef>
                <a:spcPct val="0"/>
              </a:spcBef>
              <a:buClr>
                <a:srgbClr val="0070C0"/>
              </a:buClr>
            </a:pPr>
            <a:r>
              <a:rPr lang="en-US" altLang="en-US" i="1" dirty="0">
                <a:solidFill>
                  <a:srgbClr val="FF0000"/>
                </a:solidFill>
              </a:rPr>
              <a:t>Single lab lowest concentration minimum reporting levels (LCMRLs) range from 0.53-6.3 ng/L</a:t>
            </a:r>
            <a:endParaRPr lang="en-US" altLang="en-US" i="1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B2F52-0BC8-4F78-B8FF-9B125D6FEFC1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1214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7FF11DBE-7151-462E-9538-B04C8BE525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122EC453-0557-473C-BE95-18075FC2D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8903FF1A-43CB-41D4-A7D5-42D15F4E8B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7468A2E-08E6-430F-8A04-A4521C425AF5}" type="slidenum">
              <a:rPr lang="en-US" altLang="en-US"/>
              <a:pPr/>
              <a:t>12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E7F556F9-B5A2-4470-8769-132DCD83B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DA8A2687-759D-4985-9316-246095DB5F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Latest instrumentation (e.g. Waters Unispray) can lower Quant Limits to single ng/L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2F021DC-DAC4-49C5-9418-8C1EB7C64C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DCD6BF2-48E8-4F8A-8ADA-3B4D9AF76DD6}" type="slidenum">
              <a:rPr lang="en-US" altLang="en-US"/>
              <a:pPr/>
              <a:t>13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040445BE-EC2B-4C25-B126-163B64B4A2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69B4BE3A-BDB4-4DD4-A2A1-241C34AD3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Minimizing sample transfers…”- Contamination issues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</a:rPr>
              <a:t>“Monitoring requirements”-vary for different states.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9C045BF2-145D-4F2F-BC22-76D53B3E9A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08BC6B9-EA44-4B00-AC23-C9CFB4C1549A}" type="slidenum">
              <a:rPr lang="en-US" altLang="en-US"/>
              <a:pPr/>
              <a:t>14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CB0C8B67-A356-4246-A270-B1F8F308B8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2A6CF764-2774-4E0A-8D72-031C45F97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02C161D0-C6C0-4C5D-A8D8-E37781F2EA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250EDB5-1CD7-4B20-A99F-A5A84398F411}" type="slidenum">
              <a:rPr lang="en-US" altLang="en-US">
                <a:solidFill>
                  <a:srgbClr val="000000"/>
                </a:solidFill>
              </a:rPr>
              <a:pPr/>
              <a:t>16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C8654F78-4E3F-4296-97DB-1330E9270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FFEFC3E0-542A-4612-A680-8834C23A8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EB05F247-1B9F-4509-92DD-071E40C480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BA341BA-96CB-4202-8B2A-A68584868402}" type="slidenum">
              <a:rPr lang="en-US" altLang="en-US"/>
              <a:pPr/>
              <a:t>17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CB0C8B67-A356-4246-A270-B1F8F308B8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2A6CF764-2774-4E0A-8D72-031C45F97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02C161D0-C6C0-4C5D-A8D8-E37781F2EA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250EDB5-1CD7-4B20-A99F-A5A84398F411}" type="slidenum">
              <a:rPr lang="en-US" altLang="en-US">
                <a:solidFill>
                  <a:srgbClr val="000000"/>
                </a:solidFill>
              </a:rPr>
              <a:pPr/>
              <a:t>18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14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ED821D15-6224-4937-B92F-991A505E5E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A2B18523-621F-45C6-8712-4E8E3B2E3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D36447F5-CB45-4128-B8B7-0FB2D79073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1DC072D-465A-47F2-AE9A-AC2870929598}" type="slidenum">
              <a:rPr lang="en-US" altLang="en-US"/>
              <a:pPr/>
              <a:t>19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70991"/>
            <a:ext cx="9144000" cy="203897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670F2-7846-44F2-856D-6CB61954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33823-3095-4B66-AA95-BC4A6DB16B02}" type="datetime1">
              <a:rPr lang="en-US"/>
              <a:pPr>
                <a:defRPr/>
              </a:pPr>
              <a:t>9/30/2020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9FA38-94C2-4DEA-A275-04B30F8FE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41FFE-912D-4982-8D92-26617216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3982E-A0BD-4F51-9F03-7FBCAD7A93B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408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56C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5" name="Picture 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21" y="0"/>
            <a:ext cx="914089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E7FC9BDB-6841-4FEE-86A7-98ABA2BD3FBE}" type="datetimeFigureOut">
              <a:rPr lang="en-US" smtClean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C54A5C6-1A67-402B-9D43-A5D8CAE25F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418232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" name="Picture 25" descr="EPA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676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64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5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78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21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99247"/>
            <a:ext cx="10515600" cy="9914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89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84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4A7AC2-C71F-4922-BCE2-255D7F09BCA9}"/>
              </a:ext>
            </a:extLst>
          </p:cNvPr>
          <p:cNvSpPr/>
          <p:nvPr userDrawn="1"/>
        </p:nvSpPr>
        <p:spPr>
          <a:xfrm>
            <a:off x="0" y="6178731"/>
            <a:ext cx="770709" cy="574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16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1325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05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10004"/>
            <a:ext cx="3932237" cy="13473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A5C6-1A67-402B-9D43-A5D8CAE25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7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45B0E8BA-038C-4ECF-9175-64E1C0070ED9}"/>
              </a:ext>
            </a:extLst>
          </p:cNvPr>
          <p:cNvSpPr/>
          <p:nvPr userDrawn="1"/>
        </p:nvSpPr>
        <p:spPr>
          <a:xfrm>
            <a:off x="2241550" y="336550"/>
            <a:ext cx="9959975" cy="914400"/>
          </a:xfrm>
          <a:custGeom>
            <a:avLst/>
            <a:gdLst>
              <a:gd name="connsiteX0" fmla="*/ 9959248 w 9959248"/>
              <a:gd name="connsiteY0" fmla="*/ 0 h 914400"/>
              <a:gd name="connsiteX1" fmla="*/ 0 w 9959248"/>
              <a:gd name="connsiteY1" fmla="*/ 0 h 914400"/>
              <a:gd name="connsiteX2" fmla="*/ 914400 w 9959248"/>
              <a:gd name="connsiteY2" fmla="*/ 914400 h 914400"/>
              <a:gd name="connsiteX3" fmla="*/ 9959248 w 9959248"/>
              <a:gd name="connsiteY3" fmla="*/ 914400 h 914400"/>
              <a:gd name="connsiteX4" fmla="*/ 9959248 w 9959248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9248" h="914400">
                <a:moveTo>
                  <a:pt x="9959248" y="0"/>
                </a:moveTo>
                <a:lnTo>
                  <a:pt x="0" y="0"/>
                </a:lnTo>
                <a:lnTo>
                  <a:pt x="914400" y="914400"/>
                </a:lnTo>
                <a:lnTo>
                  <a:pt x="9959248" y="914400"/>
                </a:lnTo>
                <a:lnTo>
                  <a:pt x="9959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635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9CA350-002B-4DA9-B1D6-6C75DF613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938DE-A1C5-43EB-97BB-C0AAA939113E}" type="datetime1">
              <a:rPr lang="en-US"/>
              <a:pPr>
                <a:defRPr/>
              </a:pPr>
              <a:t>9/30/2020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198A65-471A-48B3-9702-B65D9424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078F49-A5B3-4329-895B-4A5CDFB1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8AFC2-3058-460A-8E4D-C5E632C558F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647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3C741-9CE4-4CFF-9FE9-BBADF8E1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CC240-8163-487F-91AA-2DCAC0874DC3}" type="datetime1">
              <a:rPr lang="en-US"/>
              <a:pPr>
                <a:defRPr/>
              </a:pPr>
              <a:t>9/30/2020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64AAD-903C-4A4D-86C8-9DDD6EC89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99E54-9873-4D46-BCBD-5197E2A4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683BF-F90C-4184-89D4-A46179A4AB0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5954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>
            <a:extLst>
              <a:ext uri="{FF2B5EF4-FFF2-40B4-BE49-F238E27FC236}">
                <a16:creationId xmlns:a16="http://schemas.microsoft.com/office/drawing/2014/main" id="{F000689D-0F69-44F0-B587-1D17469ED495}"/>
              </a:ext>
            </a:extLst>
          </p:cNvPr>
          <p:cNvSpPr/>
          <p:nvPr userDrawn="1"/>
        </p:nvSpPr>
        <p:spPr>
          <a:xfrm>
            <a:off x="2241550" y="336550"/>
            <a:ext cx="9959975" cy="914400"/>
          </a:xfrm>
          <a:custGeom>
            <a:avLst/>
            <a:gdLst>
              <a:gd name="connsiteX0" fmla="*/ 9959248 w 9959248"/>
              <a:gd name="connsiteY0" fmla="*/ 0 h 914400"/>
              <a:gd name="connsiteX1" fmla="*/ 0 w 9959248"/>
              <a:gd name="connsiteY1" fmla="*/ 0 h 914400"/>
              <a:gd name="connsiteX2" fmla="*/ 914400 w 9959248"/>
              <a:gd name="connsiteY2" fmla="*/ 914400 h 914400"/>
              <a:gd name="connsiteX3" fmla="*/ 9959248 w 9959248"/>
              <a:gd name="connsiteY3" fmla="*/ 914400 h 914400"/>
              <a:gd name="connsiteX4" fmla="*/ 9959248 w 9959248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9248" h="914400">
                <a:moveTo>
                  <a:pt x="9959248" y="0"/>
                </a:moveTo>
                <a:lnTo>
                  <a:pt x="0" y="0"/>
                </a:lnTo>
                <a:lnTo>
                  <a:pt x="914400" y="914400"/>
                </a:lnTo>
                <a:lnTo>
                  <a:pt x="9959248" y="914400"/>
                </a:lnTo>
                <a:lnTo>
                  <a:pt x="9959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635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4D907D1-21B0-4DDA-BAE2-1649CFEC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91EF6-024B-4A1B-A20F-2DF0E6982E90}" type="datetime1">
              <a:rPr lang="en-US"/>
              <a:pPr>
                <a:defRPr/>
              </a:pPr>
              <a:t>9/30/2020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2482229-A9A4-46C1-9782-4A745CCBA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78A9965-BE4B-41F1-82BB-EA625ACC9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40249-863E-4A3A-82E1-C5DAACFC7F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989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BBFD0CD2-2026-44F4-898E-1CDE9854F98F}"/>
              </a:ext>
            </a:extLst>
          </p:cNvPr>
          <p:cNvSpPr/>
          <p:nvPr userDrawn="1"/>
        </p:nvSpPr>
        <p:spPr>
          <a:xfrm>
            <a:off x="2241550" y="336550"/>
            <a:ext cx="9959975" cy="914400"/>
          </a:xfrm>
          <a:custGeom>
            <a:avLst/>
            <a:gdLst>
              <a:gd name="connsiteX0" fmla="*/ 9959248 w 9959248"/>
              <a:gd name="connsiteY0" fmla="*/ 0 h 914400"/>
              <a:gd name="connsiteX1" fmla="*/ 0 w 9959248"/>
              <a:gd name="connsiteY1" fmla="*/ 0 h 914400"/>
              <a:gd name="connsiteX2" fmla="*/ 914400 w 9959248"/>
              <a:gd name="connsiteY2" fmla="*/ 914400 h 914400"/>
              <a:gd name="connsiteX3" fmla="*/ 9959248 w 9959248"/>
              <a:gd name="connsiteY3" fmla="*/ 914400 h 914400"/>
              <a:gd name="connsiteX4" fmla="*/ 9959248 w 9959248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9248" h="914400">
                <a:moveTo>
                  <a:pt x="9959248" y="0"/>
                </a:moveTo>
                <a:lnTo>
                  <a:pt x="0" y="0"/>
                </a:lnTo>
                <a:lnTo>
                  <a:pt x="914400" y="914400"/>
                </a:lnTo>
                <a:lnTo>
                  <a:pt x="9959248" y="914400"/>
                </a:lnTo>
                <a:lnTo>
                  <a:pt x="9959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635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102" y="351873"/>
            <a:ext cx="8869897" cy="8673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365286FA-B61C-46E8-9874-EE460722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5C44B-C0D9-4CB2-9805-979F9A2DA6B3}" type="datetime1">
              <a:rPr lang="en-US"/>
              <a:pPr>
                <a:defRPr/>
              </a:pPr>
              <a:t>9/30/2020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9391BAFB-94CC-4D76-B419-0E677AFF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B7ACBC74-B79B-4546-A5D3-9374B820D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47FAF-3663-49E4-909F-A1A96C83643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443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46878057-F9F9-4F9E-AEB8-E5D805CA509A}"/>
              </a:ext>
            </a:extLst>
          </p:cNvPr>
          <p:cNvSpPr/>
          <p:nvPr userDrawn="1"/>
        </p:nvSpPr>
        <p:spPr>
          <a:xfrm>
            <a:off x="2241550" y="336550"/>
            <a:ext cx="9959975" cy="914400"/>
          </a:xfrm>
          <a:custGeom>
            <a:avLst/>
            <a:gdLst>
              <a:gd name="connsiteX0" fmla="*/ 9959248 w 9959248"/>
              <a:gd name="connsiteY0" fmla="*/ 0 h 914400"/>
              <a:gd name="connsiteX1" fmla="*/ 0 w 9959248"/>
              <a:gd name="connsiteY1" fmla="*/ 0 h 914400"/>
              <a:gd name="connsiteX2" fmla="*/ 914400 w 9959248"/>
              <a:gd name="connsiteY2" fmla="*/ 914400 h 914400"/>
              <a:gd name="connsiteX3" fmla="*/ 9959248 w 9959248"/>
              <a:gd name="connsiteY3" fmla="*/ 914400 h 914400"/>
              <a:gd name="connsiteX4" fmla="*/ 9959248 w 9959248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9248" h="914400">
                <a:moveTo>
                  <a:pt x="9959248" y="0"/>
                </a:moveTo>
                <a:lnTo>
                  <a:pt x="0" y="0"/>
                </a:lnTo>
                <a:lnTo>
                  <a:pt x="914400" y="914400"/>
                </a:lnTo>
                <a:lnTo>
                  <a:pt x="9959248" y="914400"/>
                </a:lnTo>
                <a:lnTo>
                  <a:pt x="9959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635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F19224F4-3B73-4D11-A4AE-9ECBCBF43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CC278-38F3-4862-BBA7-F31A0AA7A6E3}" type="datetime1">
              <a:rPr lang="en-US"/>
              <a:pPr>
                <a:defRPr/>
              </a:pPr>
              <a:t>9/30/2020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B5B1DF8-2EBA-47EB-A766-6115E2612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429F3A1-14D6-4705-8C3F-949F92F2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11396-6EAD-49E2-AD05-A5ED5D319C4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620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04017E-F06F-428C-9880-CBFFFD2A3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00D06-AD4D-4323-AAB5-F1868003905F}" type="datetime1">
              <a:rPr lang="en-US"/>
              <a:pPr>
                <a:defRPr/>
              </a:pPr>
              <a:t>9/30/2020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C8EC93-E9F8-478C-B82C-A5472FC77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671FB-B4E2-42F2-B02A-FC6418CB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152BC-9328-4DDB-A8E6-A309AE1AA9A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id="{773CA505-1367-45AD-BB53-7793643709A1}"/>
              </a:ext>
            </a:extLst>
          </p:cNvPr>
          <p:cNvSpPr/>
          <p:nvPr userDrawn="1"/>
        </p:nvSpPr>
        <p:spPr>
          <a:xfrm>
            <a:off x="2241550" y="336550"/>
            <a:ext cx="9959975" cy="914400"/>
          </a:xfrm>
          <a:custGeom>
            <a:avLst/>
            <a:gdLst>
              <a:gd name="connsiteX0" fmla="*/ 9959248 w 9959248"/>
              <a:gd name="connsiteY0" fmla="*/ 0 h 914400"/>
              <a:gd name="connsiteX1" fmla="*/ 0 w 9959248"/>
              <a:gd name="connsiteY1" fmla="*/ 0 h 914400"/>
              <a:gd name="connsiteX2" fmla="*/ 914400 w 9959248"/>
              <a:gd name="connsiteY2" fmla="*/ 914400 h 914400"/>
              <a:gd name="connsiteX3" fmla="*/ 9959248 w 9959248"/>
              <a:gd name="connsiteY3" fmla="*/ 914400 h 914400"/>
              <a:gd name="connsiteX4" fmla="*/ 9959248 w 9959248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9248" h="914400">
                <a:moveTo>
                  <a:pt x="9959248" y="0"/>
                </a:moveTo>
                <a:lnTo>
                  <a:pt x="0" y="0"/>
                </a:lnTo>
                <a:lnTo>
                  <a:pt x="914400" y="914400"/>
                </a:lnTo>
                <a:lnTo>
                  <a:pt x="9959248" y="914400"/>
                </a:lnTo>
                <a:lnTo>
                  <a:pt x="9959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635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2ADF66-A38E-454A-AF6A-EBE391CAD454}"/>
              </a:ext>
            </a:extLst>
          </p:cNvPr>
          <p:cNvSpPr txBox="1">
            <a:spLocks/>
          </p:cNvSpPr>
          <p:nvPr userDrawn="1"/>
        </p:nvSpPr>
        <p:spPr>
          <a:xfrm>
            <a:off x="3322638" y="338138"/>
            <a:ext cx="8869362" cy="8953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17983"/>
            <a:ext cx="6172200" cy="44430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9AA6034-C7BB-40C2-8E05-62AEBA4F3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144E4-EB6C-4B29-AF47-F77470F7623B}" type="datetime1">
              <a:rPr lang="en-US"/>
              <a:pPr>
                <a:defRPr/>
              </a:pPr>
              <a:t>9/30/2020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C26AC27-2AB7-4CFB-864F-9F51ACA2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17D23CE-CE61-469D-8524-5726A570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35FBC-9692-454C-AF7D-F1078869933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23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id="{CC35F0C0-1B38-4D7F-A094-4D75ADEA486C}"/>
              </a:ext>
            </a:extLst>
          </p:cNvPr>
          <p:cNvSpPr/>
          <p:nvPr userDrawn="1"/>
        </p:nvSpPr>
        <p:spPr>
          <a:xfrm>
            <a:off x="2241550" y="336550"/>
            <a:ext cx="9959975" cy="914400"/>
          </a:xfrm>
          <a:custGeom>
            <a:avLst/>
            <a:gdLst>
              <a:gd name="connsiteX0" fmla="*/ 9959248 w 9959248"/>
              <a:gd name="connsiteY0" fmla="*/ 0 h 914400"/>
              <a:gd name="connsiteX1" fmla="*/ 0 w 9959248"/>
              <a:gd name="connsiteY1" fmla="*/ 0 h 914400"/>
              <a:gd name="connsiteX2" fmla="*/ 914400 w 9959248"/>
              <a:gd name="connsiteY2" fmla="*/ 914400 h 914400"/>
              <a:gd name="connsiteX3" fmla="*/ 9959248 w 9959248"/>
              <a:gd name="connsiteY3" fmla="*/ 914400 h 914400"/>
              <a:gd name="connsiteX4" fmla="*/ 9959248 w 9959248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9248" h="914400">
                <a:moveTo>
                  <a:pt x="9959248" y="0"/>
                </a:moveTo>
                <a:lnTo>
                  <a:pt x="0" y="0"/>
                </a:lnTo>
                <a:lnTo>
                  <a:pt x="914400" y="914400"/>
                </a:lnTo>
                <a:lnTo>
                  <a:pt x="9959248" y="914400"/>
                </a:lnTo>
                <a:lnTo>
                  <a:pt x="9959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635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97496"/>
            <a:ext cx="6172200" cy="436355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22104" y="338622"/>
            <a:ext cx="8869896" cy="895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26BD437-0980-4FBA-A02F-F96D5BD7A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3E7EF-2CD5-439C-B4E4-189004B02DB8}" type="datetime1">
              <a:rPr lang="en-US"/>
              <a:pPr>
                <a:defRPr/>
              </a:pPr>
              <a:t>9/30/2020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5295C29-410E-4A65-83CB-15B6F341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8EBA6D3-FDC1-4C62-9A5B-8E56283A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9AC3C-2C92-4CC7-83C8-40E9959EA8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751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2A2C793B-0AEF-4FC7-A3BF-F9CDE5496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8" y="1500188"/>
            <a:ext cx="11256962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CEE75-B280-4711-B17B-1F6980824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65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EC87FC-26C0-48D0-B1CB-7849775BE03B}" type="datetime1">
              <a:rPr lang="en-US"/>
              <a:pPr>
                <a:defRPr/>
              </a:pPr>
              <a:t>9/30/2020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3DFC0-7034-4552-889B-1B7533A02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2638" y="6356350"/>
            <a:ext cx="555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1FCC0-3BC9-4850-B0FB-6C5A566EA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56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3D980B6-9C72-4D59-B6FC-AC95B8E3AD1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51B2060-91E5-4DB9-8FE7-592281BA0624}"/>
              </a:ext>
            </a:extLst>
          </p:cNvPr>
          <p:cNvSpPr/>
          <p:nvPr userDrawn="1"/>
        </p:nvSpPr>
        <p:spPr>
          <a:xfrm>
            <a:off x="0" y="336550"/>
            <a:ext cx="2962275" cy="923925"/>
          </a:xfrm>
          <a:custGeom>
            <a:avLst/>
            <a:gdLst>
              <a:gd name="connsiteX0" fmla="*/ 0 w 2963007"/>
              <a:gd name="connsiteY0" fmla="*/ 0 h 923192"/>
              <a:gd name="connsiteX1" fmla="*/ 2039815 w 2963007"/>
              <a:gd name="connsiteY1" fmla="*/ 0 h 923192"/>
              <a:gd name="connsiteX2" fmla="*/ 2963007 w 2963007"/>
              <a:gd name="connsiteY2" fmla="*/ 923192 h 923192"/>
              <a:gd name="connsiteX3" fmla="*/ 0 w 2963007"/>
              <a:gd name="connsiteY3" fmla="*/ 923192 h 92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3007" h="923192">
                <a:moveTo>
                  <a:pt x="0" y="0"/>
                </a:moveTo>
                <a:lnTo>
                  <a:pt x="2039815" y="0"/>
                </a:lnTo>
                <a:lnTo>
                  <a:pt x="2963007" y="923192"/>
                </a:lnTo>
                <a:lnTo>
                  <a:pt x="0" y="923192"/>
                </a:ln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635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1" name="Picture 8">
            <a:extLst>
              <a:ext uri="{FF2B5EF4-FFF2-40B4-BE49-F238E27FC236}">
                <a16:creationId xmlns:a16="http://schemas.microsoft.com/office/drawing/2014/main" id="{5510259D-19C4-485D-AB31-209D4AB770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77850"/>
            <a:ext cx="14112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itle Placeholder 1">
            <a:extLst>
              <a:ext uri="{FF2B5EF4-FFF2-40B4-BE49-F238E27FC236}">
                <a16:creationId xmlns:a16="http://schemas.microsoft.com/office/drawing/2014/main" id="{246E9C2C-0BAA-44D0-BC49-CC46B5E9E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22638" y="338138"/>
            <a:ext cx="886936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1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70C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74688"/>
            <a:ext cx="10515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C9BDB-6841-4FEE-86A7-98ABA2BD3FBE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A5C6-1A67-402B-9D43-A5D8CAE25F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6407474"/>
            <a:ext cx="685800" cy="228600"/>
          </a:xfrm>
          <a:prstGeom prst="rect">
            <a:avLst/>
          </a:prstGeom>
          <a:solidFill>
            <a:srgbClr val="026CB6"/>
          </a:solidFill>
          <a:ln>
            <a:noFill/>
          </a:ln>
        </p:spPr>
        <p:txBody>
          <a:bodyPr wrap="none" anchor="ctr"/>
          <a:lstStyle/>
          <a:p>
            <a:endParaRPr lang="en-US" dirty="0">
              <a:solidFill>
                <a:srgbClr val="026CB6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2504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78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epa.gov/dwanalyticalmethods/analytical-methods-developed-epa-analysis-unregulated-contaminant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pa.gov/hw-sw846/validated-test-method-8327-and-polyfluoroalkyl-substances-pfas-using-external-standard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atz.David@epa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hyperlink" Target="mailto:Cantwell.Mark@epa.go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isel-Mccoy.Sara@epa.go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lls.Marc@epa.go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lls.Marc@epa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mpellitteri.Christopher@epa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water-research/reviewing-pfas-analytical-methods-data-environmental-samples-technical-brief" TargetMode="External"/><Relationship Id="rId2" Type="http://schemas.openxmlformats.org/officeDocument/2006/relationships/hyperlink" Target="https://www.epa.gov/water-research/pfas-analytical-methods-development-and-sampling-research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cwa-methods" TargetMode="External"/><Relationship Id="rId2" Type="http://schemas.openxmlformats.org/officeDocument/2006/relationships/hyperlink" Target="https://www.epa.gov/dwanalyticalmethod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epa.gov/hw-sw846/guidance-methods-development-and-methods-validation-resource-conservation-and-recovery-ac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epa.gov/water-research/epa-drinking-water-research-methods" TargetMode="External"/><Relationship Id="rId4" Type="http://schemas.openxmlformats.org/officeDocument/2006/relationships/hyperlink" Target="https://www.epa.gov/sites/production/files/2016-09/documents/pfoa-technical-advisory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35548" y="4025265"/>
            <a:ext cx="9113876" cy="23939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en-US" sz="2000" dirty="0"/>
              <a:t>Christopher Impellitteri, PhD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en-US" sz="2000" dirty="0"/>
              <a:t>US EPA Office of Research and Development</a:t>
            </a:r>
          </a:p>
          <a:p>
            <a:pPr algn="l">
              <a:spcBef>
                <a:spcPts val="0"/>
              </a:spcBef>
            </a:pPr>
            <a:endParaRPr lang="en-US" sz="2200" i="1" dirty="0"/>
          </a:p>
          <a:p>
            <a:pPr algn="l">
              <a:spcBef>
                <a:spcPts val="0"/>
              </a:spcBef>
            </a:pPr>
            <a:endParaRPr lang="en-US" b="1" dirty="0"/>
          </a:p>
          <a:p>
            <a:pPr algn="l">
              <a:spcBef>
                <a:spcPts val="0"/>
              </a:spcBef>
            </a:pPr>
            <a:r>
              <a:rPr lang="en-US" b="1" dirty="0"/>
              <a:t>September 30, 2020</a:t>
            </a:r>
          </a:p>
          <a:p>
            <a:pPr algn="l" eaLnBrk="1" hangingPunct="1">
              <a:spcBef>
                <a:spcPts val="0"/>
              </a:spcBef>
            </a:pPr>
            <a:endParaRPr lang="en-US" b="1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ctrTitle"/>
          </p:nvPr>
        </p:nvSpPr>
        <p:spPr bwMode="auto">
          <a:xfrm>
            <a:off x="1341120" y="1635759"/>
            <a:ext cx="9395012" cy="179324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Autofit/>
          </a:bodyPr>
          <a:lstStyle/>
          <a:p>
            <a:pPr algn="l"/>
            <a:br>
              <a:rPr lang="en-US" sz="4400" b="1" dirty="0">
                <a:latin typeface="+mn-lt"/>
              </a:rPr>
            </a:br>
            <a:r>
              <a:rPr lang="en-US" sz="4400" b="1" dirty="0">
                <a:latin typeface="+mn-lt"/>
              </a:rPr>
              <a:t>Analytical methods for PFAS in environmental media</a:t>
            </a:r>
          </a:p>
        </p:txBody>
      </p:sp>
    </p:spTree>
    <p:extLst>
      <p:ext uri="{BB962C8B-B14F-4D97-AF65-F5344CB8AC3E}">
        <p14:creationId xmlns:p14="http://schemas.microsoft.com/office/powerpoint/2010/main" val="1179905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EF1C7136-FF28-4EE3-A7BA-E299C7B01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2038"/>
            <a:ext cx="12192000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59884AAD-8A84-4119-ADEE-0BA26298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17860FA-09CD-42F8-B9CE-D91247AC4E97}" type="slidenum">
              <a:rPr lang="en-US" altLang="en-US">
                <a:solidFill>
                  <a:srgbClr val="898989"/>
                </a:solidFill>
                <a:latin typeface="+mn-lt"/>
              </a:rPr>
              <a:pPr/>
              <a:t>10</a:t>
            </a:fld>
            <a:endParaRPr lang="en-US" alt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7593D03-24F4-4EA0-8D69-5F5EC9E9B839}"/>
              </a:ext>
            </a:extLst>
          </p:cNvPr>
          <p:cNvSpPr txBox="1">
            <a:spLocks/>
          </p:cNvSpPr>
          <p:nvPr/>
        </p:nvSpPr>
        <p:spPr>
          <a:xfrm>
            <a:off x="428625" y="1497237"/>
            <a:ext cx="11131550" cy="56515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dirty="0">
                <a:cs typeface="Arial" pitchFamily="34" charset="0"/>
              </a:rPr>
              <a:t>Solid phase extraction/isotope dilution method targeting PFAS &lt;C12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695E60-66DC-4DED-806F-A24C7728881B}"/>
              </a:ext>
            </a:extLst>
          </p:cNvPr>
          <p:cNvSpPr/>
          <p:nvPr/>
        </p:nvSpPr>
        <p:spPr>
          <a:xfrm>
            <a:off x="2344738" y="2211612"/>
            <a:ext cx="9847262" cy="38882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2" indent="-27432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latin typeface="+mn-lt"/>
                <a:cs typeface="Arial" pitchFamily="34" charset="0"/>
              </a:rPr>
              <a:t>Method 537 generally performs poorly for C4 compounds (e.g. PFBA, PFBS)</a:t>
            </a:r>
          </a:p>
          <a:p>
            <a:pPr marL="457200" lvl="2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latin typeface="+mn-lt"/>
                <a:cs typeface="Arial" pitchFamily="34" charset="0"/>
              </a:rPr>
              <a:t>Solid phase extraction, LC/MS/MS, Isotope dilution</a:t>
            </a:r>
          </a:p>
          <a:p>
            <a:pPr marL="457200" lvl="2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latin typeface="+mn-lt"/>
                <a:cs typeface="Arial" pitchFamily="34" charset="0"/>
              </a:rPr>
              <a:t>Will allow EPA to consider additional PFAS for monitoring under the fifth Unregulated Contaminant Monitoring Rule</a:t>
            </a:r>
          </a:p>
          <a:p>
            <a:pPr marL="457200" lvl="2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latin typeface="+mn-lt"/>
                <a:cs typeface="Arial" pitchFamily="34" charset="0"/>
              </a:rPr>
              <a:t>Released December 2019</a:t>
            </a:r>
          </a:p>
          <a:p>
            <a:pPr marL="914400" lvl="3" indent="-27432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latin typeface="+mn-lt"/>
                <a:cs typeface="Arial" pitchFamily="34" charset="0"/>
                <a:hlinkClick r:id="rId4"/>
              </a:rPr>
              <a:t>Analytical Methods Developed by EPA for Analysis of Unregulated Contaminants</a:t>
            </a:r>
            <a:endParaRPr lang="en-US" sz="2500" dirty="0">
              <a:latin typeface="+mn-lt"/>
              <a:cs typeface="Arial" pitchFamily="34" charset="0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65DCA4EB-3437-4B63-9E7A-466A0C0E44A3}"/>
              </a:ext>
            </a:extLst>
          </p:cNvPr>
          <p:cNvSpPr txBox="1">
            <a:spLocks/>
          </p:cNvSpPr>
          <p:nvPr/>
        </p:nvSpPr>
        <p:spPr>
          <a:xfrm>
            <a:off x="3397251" y="447669"/>
            <a:ext cx="8045450" cy="68580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defRPr/>
            </a:pPr>
            <a:r>
              <a:rPr sz="3600" kern="800" dirty="0">
                <a:latin typeface="+mn-lt"/>
                <a:cs typeface="Arial" panose="020B0604020202020204" pitchFamily="34" charset="0"/>
              </a:rPr>
              <a:t>Drinking</a:t>
            </a:r>
            <a:r>
              <a:rPr sz="3600" kern="800" dirty="0">
                <a:latin typeface="+mn-lt"/>
              </a:rPr>
              <a:t> Water Method 533</a:t>
            </a:r>
          </a:p>
        </p:txBody>
      </p:sp>
    </p:spTree>
    <p:extLst>
      <p:ext uri="{BB962C8B-B14F-4D97-AF65-F5344CB8AC3E}">
        <p14:creationId xmlns:p14="http://schemas.microsoft.com/office/powerpoint/2010/main" val="189291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59884AAD-8A84-4119-ADEE-0BA26298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17860FA-09CD-42F8-B9CE-D91247AC4E97}" type="slidenum">
              <a:rPr lang="en-US" altLang="en-US">
                <a:solidFill>
                  <a:srgbClr val="898989"/>
                </a:solidFill>
                <a:latin typeface="+mn-lt"/>
              </a:rPr>
              <a:pPr/>
              <a:t>11</a:t>
            </a:fld>
            <a:endParaRPr lang="en-US" alt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8EB18B3-F7A8-4D4F-9041-EA32A2ED2DFD}"/>
              </a:ext>
            </a:extLst>
          </p:cNvPr>
          <p:cNvSpPr txBox="1">
            <a:spLocks/>
          </p:cNvSpPr>
          <p:nvPr/>
        </p:nvSpPr>
        <p:spPr>
          <a:xfrm>
            <a:off x="3397251" y="447669"/>
            <a:ext cx="8045450" cy="68580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defRPr/>
            </a:pPr>
            <a:r>
              <a:rPr sz="3600" kern="800" dirty="0">
                <a:latin typeface="+mn-lt"/>
                <a:cs typeface="Arial" panose="020B0604020202020204" pitchFamily="34" charset="0"/>
              </a:rPr>
              <a:t>Drinking</a:t>
            </a:r>
            <a:r>
              <a:rPr sz="3600" kern="800" dirty="0">
                <a:latin typeface="+mn-lt"/>
              </a:rPr>
              <a:t> Water Method 533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40B5C91-BB6A-4AB0-8EC8-61E286466C84}"/>
              </a:ext>
            </a:extLst>
          </p:cNvPr>
          <p:cNvGraphicFramePr>
            <a:graphicFrameLocks noGrp="1"/>
          </p:cNvGraphicFramePr>
          <p:nvPr/>
        </p:nvGraphicFramePr>
        <p:xfrm>
          <a:off x="1187450" y="1401763"/>
          <a:ext cx="10255251" cy="5008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8417">
                  <a:extLst>
                    <a:ext uri="{9D8B030D-6E8A-4147-A177-3AD203B41FA5}">
                      <a16:colId xmlns:a16="http://schemas.microsoft.com/office/drawing/2014/main" val="1537776153"/>
                    </a:ext>
                  </a:extLst>
                </a:gridCol>
                <a:gridCol w="3418417">
                  <a:extLst>
                    <a:ext uri="{9D8B030D-6E8A-4147-A177-3AD203B41FA5}">
                      <a16:colId xmlns:a16="http://schemas.microsoft.com/office/drawing/2014/main" val="1291678661"/>
                    </a:ext>
                  </a:extLst>
                </a:gridCol>
                <a:gridCol w="3418417">
                  <a:extLst>
                    <a:ext uri="{9D8B030D-6E8A-4147-A177-3AD203B41FA5}">
                      <a16:colId xmlns:a16="http://schemas.microsoft.com/office/drawing/2014/main" val="3227466326"/>
                    </a:ext>
                  </a:extLst>
                </a:gridCol>
              </a:tblGrid>
              <a:tr h="2602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Method 533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Both Methods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Method 537.1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extLst>
                  <a:ext uri="{0D108BD9-81ED-4DB2-BD59-A6C34878D82A}">
                    <a16:rowId xmlns:a16="http://schemas.microsoft.com/office/drawing/2014/main" val="306714936"/>
                  </a:ext>
                </a:extLst>
              </a:tr>
              <a:tr h="4968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1H, 1H, 2H, 2H-perfluorodecane sulfonic acid (8:2 FTS)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11-chloroeicosafluoro-3-oxaundecane-1-sulfonic acid (11Cl-PF3OUdS)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N‐ethyl perfluorooctanesulfonamidoacetic acid (NEtFOSAA)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extLst>
                  <a:ext uri="{0D108BD9-81ED-4DB2-BD59-A6C34878D82A}">
                    <a16:rowId xmlns:a16="http://schemas.microsoft.com/office/drawing/2014/main" val="2574908632"/>
                  </a:ext>
                </a:extLst>
              </a:tr>
              <a:tr h="4968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1H, 1H, 2H, 2H- perfluorohexane sulfonic acid (4:2 FTS)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9-chlorohexadecafluoro-3-oxanone-1-sulfonic acid (9Cl-PF3ONS)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N‐methyl perfluorooctanesulfonamidoacetic acid (NMeFOSAA)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extLst>
                  <a:ext uri="{0D108BD9-81ED-4DB2-BD59-A6C34878D82A}">
                    <a16:rowId xmlns:a16="http://schemas.microsoft.com/office/drawing/2014/main" val="27960157"/>
                  </a:ext>
                </a:extLst>
              </a:tr>
              <a:tr h="436255"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1H, 1H, 2H, 2H-perfluorooctane sulfonic acid (6:2 FTS)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4,8-dioxa-3H-perfluorononanoic acid (ADONA)</a:t>
                      </a:r>
                      <a:r>
                        <a:rPr lang="en-US" sz="1200" baseline="300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Perfluorotetradecanoic acid (PFTA)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extLst>
                  <a:ext uri="{0D108BD9-81ED-4DB2-BD59-A6C34878D82A}">
                    <a16:rowId xmlns:a16="http://schemas.microsoft.com/office/drawing/2014/main" val="2911537463"/>
                  </a:ext>
                </a:extLst>
              </a:tr>
              <a:tr h="3785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Nonafluoro-3,6-dioxaheptanoic acid (NFDHA)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Hexafluoropropylene oxide dimer acid (HFPO-DA)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Perfluorotridecanoic acid (PFTrDA)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extLst>
                  <a:ext uri="{0D108BD9-81ED-4DB2-BD59-A6C34878D82A}">
                    <a16:rowId xmlns:a16="http://schemas.microsoft.com/office/drawing/2014/main" val="2692421790"/>
                  </a:ext>
                </a:extLst>
              </a:tr>
              <a:tr h="3548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Perfluoro (2-ethoxyethane) sulfonic acid (PFEESA)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Perfluorodecanoic acid (PFDA)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06" marR="70506" marT="35248" marB="35248"/>
                </a:tc>
                <a:extLst>
                  <a:ext uri="{0D108BD9-81ED-4DB2-BD59-A6C34878D82A}">
                    <a16:rowId xmlns:a16="http://schemas.microsoft.com/office/drawing/2014/main" val="83814729"/>
                  </a:ext>
                </a:extLst>
              </a:tr>
              <a:tr h="3548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Perfluoro-3-methoxypropanoic acid (PFMPA)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Perfluorododecanoic acid (PFDoA)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06" marR="70506" marT="35248" marB="35248"/>
                </a:tc>
                <a:extLst>
                  <a:ext uri="{0D108BD9-81ED-4DB2-BD59-A6C34878D82A}">
                    <a16:rowId xmlns:a16="http://schemas.microsoft.com/office/drawing/2014/main" val="1008701364"/>
                  </a:ext>
                </a:extLst>
              </a:tr>
              <a:tr h="3548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Perfluoro-4-methoxybutanoic acid (PFMBA)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Perfluorohexanoic acid (PFHxA)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06" marR="70506" marT="35248" marB="35248"/>
                </a:tc>
                <a:extLst>
                  <a:ext uri="{0D108BD9-81ED-4DB2-BD59-A6C34878D82A}">
                    <a16:rowId xmlns:a16="http://schemas.microsoft.com/office/drawing/2014/main" val="1641006306"/>
                  </a:ext>
                </a:extLst>
              </a:tr>
              <a:tr h="253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Perfluorobutanoic acid (PFBA)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Perfluoroundecanoic acid (PFUnA)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06" marR="70506" marT="35248" marB="35248"/>
                </a:tc>
                <a:extLst>
                  <a:ext uri="{0D108BD9-81ED-4DB2-BD59-A6C34878D82A}">
                    <a16:rowId xmlns:a16="http://schemas.microsoft.com/office/drawing/2014/main" val="3768817907"/>
                  </a:ext>
                </a:extLst>
              </a:tr>
              <a:tr h="253375">
                <a:tc>
                  <a:txBody>
                    <a:bodyPr/>
                    <a:lstStyle/>
                    <a:p>
                      <a:pPr marL="0" marR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Perfluoroheptanesulfonic acid (PFHpS)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9735" marR="59735" marT="7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Perfluorobutanesulfonic acid (PFBS)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735" marR="59735" marT="7343" marB="0" anchor="ctr"/>
                </a:tc>
                <a:extLst>
                  <a:ext uri="{0D108BD9-81ED-4DB2-BD59-A6C34878D82A}">
                    <a16:rowId xmlns:a16="http://schemas.microsoft.com/office/drawing/2014/main" val="3181411052"/>
                  </a:ext>
                </a:extLst>
              </a:tr>
              <a:tr h="253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Perfluoropentanesulfonic acid (PFPeS)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9735" marR="59735" marT="7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Perfluoroheptanoic acid (PFHpA)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735" marR="59735" marT="7343" marB="0" anchor="ctr"/>
                </a:tc>
                <a:extLst>
                  <a:ext uri="{0D108BD9-81ED-4DB2-BD59-A6C34878D82A}">
                    <a16:rowId xmlns:a16="http://schemas.microsoft.com/office/drawing/2014/main" val="648777524"/>
                  </a:ext>
                </a:extLst>
              </a:tr>
              <a:tr h="3548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Perfluoropentanoic acid (PFPeA)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59735" marR="59735" marT="7343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Perfluorohexanesulfonic acid (PFHxS)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9735" marR="59735" marT="7343" marB="0" anchor="ctr"/>
                </a:tc>
                <a:extLst>
                  <a:ext uri="{0D108BD9-81ED-4DB2-BD59-A6C34878D82A}">
                    <a16:rowId xmlns:a16="http://schemas.microsoft.com/office/drawing/2014/main" val="3951106887"/>
                  </a:ext>
                </a:extLst>
              </a:tr>
              <a:tr h="253375"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Perfluorononanoic acid (PFNA)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06" marR="70506" marT="35248" marB="35248"/>
                </a:tc>
                <a:extLst>
                  <a:ext uri="{0D108BD9-81ED-4DB2-BD59-A6C34878D82A}">
                    <a16:rowId xmlns:a16="http://schemas.microsoft.com/office/drawing/2014/main" val="2073349100"/>
                  </a:ext>
                </a:extLst>
              </a:tr>
              <a:tr h="253375"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Perfluorooctanoic acid (PFOA)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06" marR="70506" marT="35248" marB="35248"/>
                </a:tc>
                <a:extLst>
                  <a:ext uri="{0D108BD9-81ED-4DB2-BD59-A6C34878D82A}">
                    <a16:rowId xmlns:a16="http://schemas.microsoft.com/office/drawing/2014/main" val="1536843886"/>
                  </a:ext>
                </a:extLst>
              </a:tr>
              <a:tr h="253375"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Perfluorooctanesulfonic acid (PFOS)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70506" marR="70506" marT="35248" marB="35248"/>
                </a:tc>
                <a:tc>
                  <a:txBody>
                    <a:bodyPr/>
                    <a:lstStyle/>
                    <a:p>
                      <a:endParaRPr lang="en-US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0506" marR="70506" marT="35248" marB="35248"/>
                </a:tc>
                <a:extLst>
                  <a:ext uri="{0D108BD9-81ED-4DB2-BD59-A6C34878D82A}">
                    <a16:rowId xmlns:a16="http://schemas.microsoft.com/office/drawing/2014/main" val="948845954"/>
                  </a:ext>
                </a:extLst>
              </a:tr>
            </a:tbl>
          </a:graphicData>
        </a:graphic>
      </p:graphicFrame>
      <p:sp>
        <p:nvSpPr>
          <p:cNvPr id="13" name="TextBox 10">
            <a:extLst>
              <a:ext uri="{FF2B5EF4-FFF2-40B4-BE49-F238E27FC236}">
                <a16:creationId xmlns:a16="http://schemas.microsoft.com/office/drawing/2014/main" id="{2DAAF5D4-2A43-4DA8-B76B-9DFB87E3D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755" y="6435051"/>
            <a:ext cx="3997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Bold indicates analytes listed on UCMR 3</a:t>
            </a:r>
          </a:p>
        </p:txBody>
      </p:sp>
    </p:spTree>
    <p:extLst>
      <p:ext uri="{BB962C8B-B14F-4D97-AF65-F5344CB8AC3E}">
        <p14:creationId xmlns:p14="http://schemas.microsoft.com/office/powerpoint/2010/main" val="2379588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B81A805-73F9-48E9-95E8-6BC4A5CADA2A}"/>
              </a:ext>
            </a:extLst>
          </p:cNvPr>
          <p:cNvSpPr/>
          <p:nvPr/>
        </p:nvSpPr>
        <p:spPr>
          <a:xfrm>
            <a:off x="0" y="6013903"/>
            <a:ext cx="12192000" cy="846138"/>
          </a:xfrm>
          <a:prstGeom prst="rect">
            <a:avLst/>
          </a:prstGeom>
          <a:solidFill>
            <a:srgbClr val="B2CCEC">
              <a:alpha val="30000"/>
            </a:srgbClr>
          </a:solidFill>
        </p:spPr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5843" name="Picture 19">
            <a:extLst>
              <a:ext uri="{FF2B5EF4-FFF2-40B4-BE49-F238E27FC236}">
                <a16:creationId xmlns:a16="http://schemas.microsoft.com/office/drawing/2014/main" id="{F8E1D37A-B6E5-4D7E-B91A-748F8911A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8"/>
          <a:stretch>
            <a:fillRect/>
          </a:stretch>
        </p:blipFill>
        <p:spPr bwMode="auto">
          <a:xfrm>
            <a:off x="8953500" y="4970463"/>
            <a:ext cx="3240088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0FCD549-3955-45D5-ABAB-AC02DC304CE2}"/>
              </a:ext>
            </a:extLst>
          </p:cNvPr>
          <p:cNvSpPr/>
          <p:nvPr/>
        </p:nvSpPr>
        <p:spPr>
          <a:xfrm>
            <a:off x="0" y="3236231"/>
            <a:ext cx="12192000" cy="831850"/>
          </a:xfrm>
          <a:prstGeom prst="rect">
            <a:avLst/>
          </a:prstGeom>
          <a:solidFill>
            <a:srgbClr val="B2CCEC">
              <a:alpha val="30000"/>
            </a:srgbClr>
          </a:solidFill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ECEF8D-65E6-421A-823B-0100821D8741}"/>
              </a:ext>
            </a:extLst>
          </p:cNvPr>
          <p:cNvSpPr/>
          <p:nvPr/>
        </p:nvSpPr>
        <p:spPr>
          <a:xfrm>
            <a:off x="0" y="1295400"/>
            <a:ext cx="12192000" cy="555625"/>
          </a:xfrm>
          <a:prstGeom prst="rect">
            <a:avLst/>
          </a:prstGeom>
          <a:solidFill>
            <a:srgbClr val="B2CCEC">
              <a:alpha val="30000"/>
            </a:srgbClr>
          </a:solidFill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769BC-2A5E-4EC1-AAF4-C63980F14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19" y="1364797"/>
            <a:ext cx="8228012" cy="4533900"/>
          </a:xfrm>
        </p:spPr>
        <p:txBody>
          <a:bodyPr rtlCol="0">
            <a:noAutofit/>
          </a:bodyPr>
          <a:lstStyle/>
          <a:p>
            <a:pPr marL="228600" lvl="1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cs typeface="Arial" pitchFamily="34" charset="0"/>
              </a:rPr>
              <a:t>Non-drinking water aqueous matrices:</a:t>
            </a:r>
          </a:p>
          <a:p>
            <a:pPr marL="1028700" lvl="2" indent="-34290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dirty="0">
                <a:cs typeface="Arial" pitchFamily="34" charset="0"/>
              </a:rPr>
              <a:t>Groundwater</a:t>
            </a:r>
          </a:p>
          <a:p>
            <a:pPr marL="1028700" lvl="2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Arial" pitchFamily="34" charset="0"/>
              </a:rPr>
              <a:t>Surface water</a:t>
            </a:r>
          </a:p>
          <a:p>
            <a:pPr marL="1028700" lvl="2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Arial" pitchFamily="34" charset="0"/>
              </a:rPr>
              <a:t>Wastewater</a:t>
            </a:r>
          </a:p>
          <a:p>
            <a:pPr marL="228600" lvl="1" indent="0" eaLnBrk="1" fontAlgn="auto" hangingPunct="1">
              <a:lnSpc>
                <a:spcPts val="27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cs typeface="Arial" pitchFamily="34" charset="0"/>
              </a:rPr>
              <a:t>Find a balance among sensitivity, ease of implementation, and monitoring requirements</a:t>
            </a:r>
          </a:p>
          <a:p>
            <a:pPr marL="1028700" lvl="3" indent="-342900" eaLnBrk="1" fontAlgn="auto" hangingPunct="1"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  <a:defRPr/>
            </a:pPr>
            <a:r>
              <a:rPr lang="en-US" sz="2000" dirty="0">
                <a:cs typeface="Arial" pitchFamily="34" charset="0"/>
              </a:rPr>
              <a:t>Simplicity</a:t>
            </a:r>
          </a:p>
          <a:p>
            <a:pPr marL="1028700" lvl="3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000" dirty="0">
                <a:cs typeface="Arial" pitchFamily="34" charset="0"/>
              </a:rPr>
              <a:t>Robustness</a:t>
            </a:r>
          </a:p>
          <a:p>
            <a:pPr marL="1028700" lvl="3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000" dirty="0">
                <a:cs typeface="Arial" pitchFamily="34" charset="0"/>
              </a:rPr>
              <a:t>Maximizing throughput for production lab use</a:t>
            </a:r>
          </a:p>
          <a:p>
            <a:pPr marL="1028700" lvl="3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000" dirty="0">
                <a:cs typeface="Arial" pitchFamily="34" charset="0"/>
              </a:rPr>
              <a:t>Minimizing sample transfers, extractions, filter steps, chemical additions (e.g., pH adjustments)</a:t>
            </a:r>
          </a:p>
        </p:txBody>
      </p:sp>
      <p:sp>
        <p:nvSpPr>
          <p:cNvPr id="35847" name="Slide Number Placeholder 2">
            <a:extLst>
              <a:ext uri="{FF2B5EF4-FFF2-40B4-BE49-F238E27FC236}">
                <a16:creationId xmlns:a16="http://schemas.microsoft.com/office/drawing/2014/main" id="{681BD988-6C27-4B41-B599-A0D2553A4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8038" y="6456363"/>
            <a:ext cx="24384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97A9AC6-4621-4303-9142-CB3881473683}" type="slidenum">
              <a:rPr lang="en-US" altLang="en-US" sz="1200">
                <a:solidFill>
                  <a:srgbClr val="FFFFFF"/>
                </a:solidFill>
                <a:latin typeface="+mn-lt"/>
                <a:ea typeface="Gill Sans MT" panose="020B0502020104020203" pitchFamily="34" charset="0"/>
                <a:cs typeface="Gill Sans MT" panose="020B0502020104020203" pitchFamily="34" charset="0"/>
                <a:sym typeface="Gill Sans MT" panose="020B0502020104020203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600" dirty="0">
              <a:solidFill>
                <a:srgbClr val="FFFFFF"/>
              </a:solidFill>
              <a:latin typeface="+mn-lt"/>
              <a:ea typeface="Gill Sans MT" panose="020B0502020104020203" pitchFamily="34" charset="0"/>
              <a:cs typeface="Gill Sans MT" panose="020B0502020104020203" pitchFamily="34" charset="0"/>
              <a:sym typeface="Gill Sans MT" panose="020B0502020104020203" pitchFamily="34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26ED286-7793-4889-9752-4A7580B2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972" y="327024"/>
            <a:ext cx="8430532" cy="9509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Non-Drinking Water Sample Methods: </a:t>
            </a:r>
            <a:br>
              <a:rPr lang="en-US" sz="2800" dirty="0">
                <a:latin typeface="+mn-lt"/>
              </a:rPr>
            </a:br>
            <a:r>
              <a:rPr lang="en-US" sz="2800" i="1" dirty="0">
                <a:latin typeface="+mn-lt"/>
              </a:rPr>
              <a:t>SW-846 Method 8327</a:t>
            </a:r>
            <a:r>
              <a:rPr lang="en-US" sz="2800" i="1" dirty="0">
                <a:latin typeface="+mn-lt"/>
                <a:cs typeface="Calibri" panose="020F0502020204030204" pitchFamily="34" charset="0"/>
              </a:rPr>
              <a:t>—</a:t>
            </a:r>
            <a:r>
              <a:rPr lang="en-US" sz="2800" i="1" dirty="0">
                <a:latin typeface="+mn-lt"/>
              </a:rPr>
              <a:t>Direct Injection</a:t>
            </a:r>
          </a:p>
        </p:txBody>
      </p:sp>
      <p:pic>
        <p:nvPicPr>
          <p:cNvPr id="35849" name="Picture 20">
            <a:extLst>
              <a:ext uri="{FF2B5EF4-FFF2-40B4-BE49-F238E27FC236}">
                <a16:creationId xmlns:a16="http://schemas.microsoft.com/office/drawing/2014/main" id="{93E1B9F5-B363-4F39-A107-B0059F01C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1279525"/>
            <a:ext cx="3240088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22">
            <a:extLst>
              <a:ext uri="{FF2B5EF4-FFF2-40B4-BE49-F238E27FC236}">
                <a16:creationId xmlns:a16="http://schemas.microsoft.com/office/drawing/2014/main" id="{9AEF7CB2-4FC3-40AD-9F3A-64D46521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6"/>
          <a:stretch>
            <a:fillRect/>
          </a:stretch>
        </p:blipFill>
        <p:spPr bwMode="auto">
          <a:xfrm>
            <a:off x="8953500" y="3024188"/>
            <a:ext cx="3244850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TextBox 3">
            <a:extLst>
              <a:ext uri="{FF2B5EF4-FFF2-40B4-BE49-F238E27FC236}">
                <a16:creationId xmlns:a16="http://schemas.microsoft.com/office/drawing/2014/main" id="{7CA0D95C-5251-4B16-B671-C6168A5B2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805" y="6043614"/>
            <a:ext cx="84502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dirty="0">
                <a:hlinkClick r:id="rId6"/>
              </a:rPr>
              <a:t>Validated Test Method 8327: PFAS Using External Standard Calibration and MRM LC-MS/MS</a:t>
            </a:r>
            <a:endParaRPr lang="en-US" alt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5D9848-EE93-48B6-AA8D-75CDEE555552}"/>
              </a:ext>
            </a:extLst>
          </p:cNvPr>
          <p:cNvSpPr/>
          <p:nvPr/>
        </p:nvSpPr>
        <p:spPr>
          <a:xfrm>
            <a:off x="15875" y="5221288"/>
            <a:ext cx="12192000" cy="695325"/>
          </a:xfrm>
          <a:prstGeom prst="rect">
            <a:avLst/>
          </a:prstGeom>
          <a:solidFill>
            <a:srgbClr val="B2CCEC">
              <a:alpha val="30000"/>
            </a:srgbClr>
          </a:solidFill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7891" name="Picture 9">
            <a:extLst>
              <a:ext uri="{FF2B5EF4-FFF2-40B4-BE49-F238E27FC236}">
                <a16:creationId xmlns:a16="http://schemas.microsoft.com/office/drawing/2014/main" id="{A6DC9D98-33F8-4A07-A832-3D40DA5E0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8"/>
          <a:stretch>
            <a:fillRect/>
          </a:stretch>
        </p:blipFill>
        <p:spPr bwMode="auto">
          <a:xfrm>
            <a:off x="8953500" y="4970463"/>
            <a:ext cx="3240088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ED68C6-A34F-4A95-A89E-30E7EFC93A31}"/>
              </a:ext>
            </a:extLst>
          </p:cNvPr>
          <p:cNvSpPr/>
          <p:nvPr/>
        </p:nvSpPr>
        <p:spPr>
          <a:xfrm>
            <a:off x="0" y="2728913"/>
            <a:ext cx="12161838" cy="695325"/>
          </a:xfrm>
          <a:prstGeom prst="rect">
            <a:avLst/>
          </a:prstGeom>
          <a:solidFill>
            <a:srgbClr val="B2CCEC">
              <a:alpha val="30000"/>
            </a:srgbClr>
          </a:solidFill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45F32D-9C93-4EAB-9FD0-3484B4845909}"/>
              </a:ext>
            </a:extLst>
          </p:cNvPr>
          <p:cNvSpPr/>
          <p:nvPr/>
        </p:nvSpPr>
        <p:spPr>
          <a:xfrm>
            <a:off x="8920163" y="2717800"/>
            <a:ext cx="3241675" cy="701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FCE1D2-49DF-49BE-95A6-CCEB60818CE2}"/>
              </a:ext>
            </a:extLst>
          </p:cNvPr>
          <p:cNvSpPr/>
          <p:nvPr/>
        </p:nvSpPr>
        <p:spPr>
          <a:xfrm>
            <a:off x="0" y="1517650"/>
            <a:ext cx="12222163" cy="695325"/>
          </a:xfrm>
          <a:prstGeom prst="rect">
            <a:avLst/>
          </a:prstGeom>
          <a:solidFill>
            <a:srgbClr val="B2CCEC">
              <a:alpha val="30000"/>
            </a:srgbClr>
          </a:solidFill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769BC-2A5E-4EC1-AAF4-C63980F14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628775"/>
            <a:ext cx="8639175" cy="4287838"/>
          </a:xfrm>
        </p:spPr>
        <p:txBody>
          <a:bodyPr rtlCol="0">
            <a:noAutofit/>
          </a:bodyPr>
          <a:lstStyle/>
          <a:p>
            <a:pPr marL="0" lvl="1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cs typeface="Arial" pitchFamily="34" charset="0"/>
              </a:rPr>
              <a:t>24 PFAS (including all target analytes in EPA Method 537)</a:t>
            </a:r>
          </a:p>
          <a:p>
            <a:pPr marL="548640" lvl="1" eaLnBrk="1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r>
              <a:rPr lang="en-US" sz="2000" dirty="0">
                <a:cs typeface="Arial" pitchFamily="34" charset="0"/>
              </a:rPr>
              <a:t>Commercially available standards (“native” and isotopically labeled)</a:t>
            </a:r>
            <a:endParaRPr lang="en-US" dirty="0">
              <a:cs typeface="Arial" pitchFamily="34" charset="0"/>
            </a:endParaRPr>
          </a:p>
          <a:p>
            <a:pPr marL="0" lvl="1" indent="0" eaLnBrk="1" fontAlgn="auto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cs typeface="Arial" pitchFamily="34" charset="0"/>
              </a:rPr>
              <a:t>Direct injection-EPA Region 5/Chicago Regional Lab SOP</a:t>
            </a:r>
          </a:p>
          <a:p>
            <a:pPr marL="548640" lvl="1" eaLnBrk="1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r>
              <a:rPr lang="en-US" sz="2000" dirty="0">
                <a:cs typeface="Arial" pitchFamily="34" charset="0"/>
              </a:rPr>
              <a:t>Similar to draft American Society for Testing and Materials (ASTM)     Method D7979</a:t>
            </a:r>
          </a:p>
          <a:p>
            <a:pPr marL="548640" lvl="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r>
              <a:rPr lang="en-US" sz="2000" dirty="0">
                <a:cs typeface="Arial" pitchFamily="34" charset="0"/>
              </a:rPr>
              <a:t>Multi-laboratory validation study completed in 2018</a:t>
            </a:r>
          </a:p>
          <a:p>
            <a:pPr marL="548640" lvl="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r>
              <a:rPr lang="en-US" sz="2000" dirty="0">
                <a:cs typeface="Arial" pitchFamily="34" charset="0"/>
              </a:rPr>
              <a:t>OLEM addressing public comments (closed August 26, 2019)</a:t>
            </a:r>
          </a:p>
          <a:p>
            <a:pPr marL="548640" lvl="1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r>
              <a:rPr lang="en-US" sz="2000" dirty="0">
                <a:cs typeface="Arial" pitchFamily="34" charset="0"/>
              </a:rPr>
              <a:t>Expected to be finalized in Fall 2020?</a:t>
            </a:r>
            <a:endParaRPr lang="en-US" dirty="0">
              <a:cs typeface="Arial" pitchFamily="34" charset="0"/>
            </a:endParaRPr>
          </a:p>
          <a:p>
            <a:pPr marL="0" lvl="1" indent="0" eaLnBrk="1" fontAlgn="auto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cs typeface="Arial" pitchFamily="34" charset="0"/>
              </a:rPr>
              <a:t>Target Quantitation Limits: 10 nanogram/L</a:t>
            </a:r>
          </a:p>
        </p:txBody>
      </p:sp>
      <p:pic>
        <p:nvPicPr>
          <p:cNvPr id="37896" name="Picture 10">
            <a:extLst>
              <a:ext uri="{FF2B5EF4-FFF2-40B4-BE49-F238E27FC236}">
                <a16:creationId xmlns:a16="http://schemas.microsoft.com/office/drawing/2014/main" id="{8FBD36EB-018C-465F-BA4C-163B17FD7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1279525"/>
            <a:ext cx="3240088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5">
            <a:extLst>
              <a:ext uri="{FF2B5EF4-FFF2-40B4-BE49-F238E27FC236}">
                <a16:creationId xmlns:a16="http://schemas.microsoft.com/office/drawing/2014/main" id="{6754681A-D28A-4A52-BE22-CA14F970E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6"/>
          <a:stretch>
            <a:fillRect/>
          </a:stretch>
        </p:blipFill>
        <p:spPr bwMode="auto">
          <a:xfrm>
            <a:off x="8953500" y="3024188"/>
            <a:ext cx="3244850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Slide Number Placeholder 2">
            <a:extLst>
              <a:ext uri="{FF2B5EF4-FFF2-40B4-BE49-F238E27FC236}">
                <a16:creationId xmlns:a16="http://schemas.microsoft.com/office/drawing/2014/main" id="{35241F40-4732-4D58-A2F1-F54561118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8038" y="6456363"/>
            <a:ext cx="24384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6DC0475-0665-4AF6-B82E-091DBD081791}" type="slidenum">
              <a:rPr lang="en-US" altLang="en-US" sz="1200">
                <a:solidFill>
                  <a:srgbClr val="FFFFFF"/>
                </a:solidFill>
                <a:latin typeface="+mn-lt"/>
                <a:ea typeface="Gill Sans MT" panose="020B0502020104020203" pitchFamily="34" charset="0"/>
                <a:cs typeface="Gill Sans MT" panose="020B0502020104020203" pitchFamily="34" charset="0"/>
                <a:sym typeface="Gill Sans MT" panose="020B0502020104020203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600" dirty="0">
              <a:solidFill>
                <a:srgbClr val="FFFFFF"/>
              </a:solidFill>
              <a:latin typeface="+mn-lt"/>
              <a:ea typeface="Gill Sans MT" panose="020B0502020104020203" pitchFamily="34" charset="0"/>
              <a:cs typeface="Gill Sans MT" panose="020B0502020104020203" pitchFamily="34" charset="0"/>
              <a:sym typeface="Gill Sans MT" panose="020B05020201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88EE3-B76B-4C90-B225-55ED811473DD}"/>
              </a:ext>
            </a:extLst>
          </p:cNvPr>
          <p:cNvSpPr txBox="1"/>
          <p:nvPr/>
        </p:nvSpPr>
        <p:spPr>
          <a:xfrm>
            <a:off x="241300" y="6097588"/>
            <a:ext cx="81851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Associated preparation method 3512 for aqueous matrices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B56C4B3-C6EB-423D-A136-FEBB6CF6A635}"/>
              </a:ext>
            </a:extLst>
          </p:cNvPr>
          <p:cNvSpPr txBox="1">
            <a:spLocks/>
          </p:cNvSpPr>
          <p:nvPr/>
        </p:nvSpPr>
        <p:spPr bwMode="auto">
          <a:xfrm>
            <a:off x="3526972" y="327024"/>
            <a:ext cx="8430532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70C0"/>
                </a:solidFill>
                <a:latin typeface="Calibri Light" panose="020F03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Non-Drinking Water Sample Methods: </a:t>
            </a:r>
            <a:br>
              <a:rPr lang="en-US" sz="2800" dirty="0">
                <a:latin typeface="+mn-lt"/>
              </a:rPr>
            </a:br>
            <a:r>
              <a:rPr lang="en-US" sz="2800" i="1" dirty="0">
                <a:latin typeface="+mn-lt"/>
              </a:rPr>
              <a:t>SW-846 Method 8327</a:t>
            </a:r>
            <a:r>
              <a:rPr lang="en-US" sz="2800" i="1" dirty="0">
                <a:latin typeface="+mn-lt"/>
                <a:cs typeface="Calibri" panose="020F0502020204030204" pitchFamily="34" charset="0"/>
              </a:rPr>
              <a:t>—</a:t>
            </a:r>
            <a:r>
              <a:rPr lang="en-US" sz="2800" i="1" dirty="0">
                <a:latin typeface="+mn-lt"/>
              </a:rPr>
              <a:t>Direct Injection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E157AFB-0537-4946-B7A4-681EFBF5F1C9}"/>
              </a:ext>
            </a:extLst>
          </p:cNvPr>
          <p:cNvSpPr/>
          <p:nvPr/>
        </p:nvSpPr>
        <p:spPr>
          <a:xfrm>
            <a:off x="0" y="4664075"/>
            <a:ext cx="12192000" cy="641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4EB08E0C-3A20-4D37-AAFC-4EC675AC0470}"/>
              </a:ext>
            </a:extLst>
          </p:cNvPr>
          <p:cNvSpPr/>
          <p:nvPr/>
        </p:nvSpPr>
        <p:spPr>
          <a:xfrm rot="16200000">
            <a:off x="7181850" y="1847850"/>
            <a:ext cx="2171700" cy="7848600"/>
          </a:xfrm>
          <a:prstGeom prst="rtTriangl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8EB8A6-406D-4079-8F72-888EEECAB8A3}"/>
              </a:ext>
            </a:extLst>
          </p:cNvPr>
          <p:cNvSpPr/>
          <p:nvPr/>
        </p:nvSpPr>
        <p:spPr>
          <a:xfrm>
            <a:off x="0" y="3775075"/>
            <a:ext cx="12192000" cy="639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951658-B57E-4A0C-809F-B657048F3977}"/>
              </a:ext>
            </a:extLst>
          </p:cNvPr>
          <p:cNvSpPr/>
          <p:nvPr/>
        </p:nvSpPr>
        <p:spPr>
          <a:xfrm>
            <a:off x="-12700" y="1471613"/>
            <a:ext cx="12192000" cy="639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769BC-2A5E-4EC1-AAF4-C63980F14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3" y="1543050"/>
            <a:ext cx="11687175" cy="3049588"/>
          </a:xfrm>
        </p:spPr>
        <p:txBody>
          <a:bodyPr rtlCol="0">
            <a:noAutofit/>
          </a:bodyPr>
          <a:lstStyle/>
          <a:p>
            <a:pPr marL="0" lvl="1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en-US" sz="2600" b="1" dirty="0">
                <a:cs typeface="Arial" pitchFamily="34" charset="0"/>
              </a:rPr>
              <a:t>More complex method relative to direct injection; however will:</a:t>
            </a:r>
          </a:p>
          <a:p>
            <a:pPr marL="662940" lvl="2" indent="-34290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cs typeface="Arial" pitchFamily="34" charset="0"/>
              </a:rPr>
              <a:t>likely be more robust for complex matrices (e.g., wastewater influents, biosolids). Account for matrix effects (e.g., sorption) through isotopically marked standard recoveries;</a:t>
            </a:r>
          </a:p>
          <a:p>
            <a:pPr marL="662940" lvl="2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Arial" pitchFamily="34" charset="0"/>
              </a:rPr>
              <a:t>afford options to meet DoD requirements; and</a:t>
            </a:r>
          </a:p>
          <a:p>
            <a:pPr marL="662940" lvl="2" indent="-3429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cs typeface="Arial" pitchFamily="34" charset="0"/>
              </a:rPr>
              <a:t>allow users to perform a deeper dive based on screening (e.g. 8327) results.</a:t>
            </a:r>
          </a:p>
          <a:p>
            <a:pPr marL="0" lvl="1" indent="0" eaLnBrk="1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600" b="1" dirty="0">
                <a:cs typeface="Arial" pitchFamily="34" charset="0"/>
              </a:rPr>
              <a:t>40 PFAS analytes-includes all analytes listed in 537.1, 533, and SW846 8327</a:t>
            </a:r>
            <a:endParaRPr lang="en-US" b="1" dirty="0">
              <a:cs typeface="Arial" pitchFamily="34" charset="0"/>
            </a:endParaRPr>
          </a:p>
          <a:p>
            <a:pPr marL="914400" lvl="2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en-US" sz="2200" dirty="0">
              <a:cs typeface="Arial" pitchFamily="34" charset="0"/>
            </a:endParaRPr>
          </a:p>
          <a:p>
            <a:pPr marL="914400" lvl="2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39943" name="Slide Number Placeholder 2">
            <a:extLst>
              <a:ext uri="{FF2B5EF4-FFF2-40B4-BE49-F238E27FC236}">
                <a16:creationId xmlns:a16="http://schemas.microsoft.com/office/drawing/2014/main" id="{B50ABE45-B187-44C4-9037-C835D8643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2163" y="6550025"/>
            <a:ext cx="2438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D54D39-A47D-4C0D-9AEF-0D9848FF0563}" type="slidenum">
              <a:rPr lang="en-US" altLang="en-US" sz="1200">
                <a:solidFill>
                  <a:schemeClr val="bg1"/>
                </a:solidFill>
                <a:latin typeface="+mn-lt"/>
                <a:ea typeface="Gill Sans MT" panose="020B0502020104020203" pitchFamily="34" charset="0"/>
                <a:cs typeface="Gill Sans MT" panose="020B0502020104020203" pitchFamily="34" charset="0"/>
                <a:sym typeface="Gill Sans MT" panose="020B0502020104020203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dirty="0">
              <a:solidFill>
                <a:schemeClr val="bg1"/>
              </a:solidFill>
              <a:latin typeface="+mn-lt"/>
              <a:ea typeface="Gill Sans MT" panose="020B0502020104020203" pitchFamily="34" charset="0"/>
              <a:cs typeface="Gill Sans MT" panose="020B0502020104020203" pitchFamily="34" charset="0"/>
              <a:sym typeface="Gill Sans MT" panose="020B050202010402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DE87F1C-748C-4BC4-B496-8AE2FF35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575" y="342900"/>
            <a:ext cx="8318500" cy="9509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Non-Drinking Water Sample Methods: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CWA/SW846 Method</a:t>
            </a:r>
            <a:r>
              <a:rPr lang="en-US" sz="2800" i="1" dirty="0">
                <a:latin typeface="+mn-lt"/>
                <a:cs typeface="Calibri" panose="020F0502020204030204" pitchFamily="34" charset="0"/>
              </a:rPr>
              <a:t>—</a:t>
            </a:r>
            <a:r>
              <a:rPr lang="en-US" sz="2800" i="1" dirty="0">
                <a:latin typeface="+mn-lt"/>
              </a:rPr>
              <a:t>Isotope Dilution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130422-FBBE-4020-A964-60BDABD7CC32}"/>
              </a:ext>
            </a:extLst>
          </p:cNvPr>
          <p:cNvSpPr/>
          <p:nvPr/>
        </p:nvSpPr>
        <p:spPr>
          <a:xfrm>
            <a:off x="252413" y="4710113"/>
            <a:ext cx="9909175" cy="1724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600" b="1" dirty="0">
                <a:latin typeface="+mn-lt"/>
                <a:cs typeface="Arial" pitchFamily="34" charset="0"/>
              </a:rPr>
              <a:t>Non-drinking water samples</a:t>
            </a:r>
          </a:p>
          <a:p>
            <a:pPr marL="662940" lvl="2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Surface water, groundwater, wastewater</a:t>
            </a:r>
          </a:p>
          <a:p>
            <a:pPr marL="662940" lvl="2" indent="-342900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Landfill leachates</a:t>
            </a:r>
          </a:p>
          <a:p>
            <a:pPr marL="662940" lvl="2" indent="-342900" eaLnBrk="1" fontAlgn="auto" hangingPunct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Solids (soils, sediments, biosolids, tissues)</a:t>
            </a:r>
            <a:endParaRPr lang="en-US" sz="2600" b="1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565FAF5-5CAD-491B-A5A4-B33013BB9CC6}"/>
              </a:ext>
            </a:extLst>
          </p:cNvPr>
          <p:cNvSpPr/>
          <p:nvPr/>
        </p:nvSpPr>
        <p:spPr>
          <a:xfrm>
            <a:off x="-12700" y="2527980"/>
            <a:ext cx="12192000" cy="54864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5C73C0-3443-41A9-9562-9257C3F7AAB0}"/>
              </a:ext>
            </a:extLst>
          </p:cNvPr>
          <p:cNvSpPr/>
          <p:nvPr/>
        </p:nvSpPr>
        <p:spPr>
          <a:xfrm>
            <a:off x="-12700" y="4711926"/>
            <a:ext cx="12192000" cy="541566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0" kern="0" dirty="0">
              <a:latin typeface="Calibri" panose="020F0502020204030204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BA50469-A1DA-431B-ADBA-A419226946FB}"/>
              </a:ext>
            </a:extLst>
          </p:cNvPr>
          <p:cNvSpPr/>
          <p:nvPr/>
        </p:nvSpPr>
        <p:spPr>
          <a:xfrm rot="16200000">
            <a:off x="7181850" y="1847850"/>
            <a:ext cx="2171700" cy="7848600"/>
          </a:xfrm>
          <a:prstGeom prst="rtTriangle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CEE2FC-67BC-419D-B66B-75B71C1A7B62}"/>
              </a:ext>
            </a:extLst>
          </p:cNvPr>
          <p:cNvSpPr/>
          <p:nvPr/>
        </p:nvSpPr>
        <p:spPr>
          <a:xfrm>
            <a:off x="223839" y="2573112"/>
            <a:ext cx="11576275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fontAlgn="auto" hangingPunct="1"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sz="2400" b="1" dirty="0">
                <a:latin typeface="+mn-lt"/>
                <a:cs typeface="Arial" pitchFamily="34" charset="0"/>
              </a:rPr>
              <a:t>Single laboratory validation in progress</a:t>
            </a:r>
          </a:p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Collaborative effort among DoD, EPA Office of Water, EPA Office of Land and Emergency Management, and EPA ORD</a:t>
            </a:r>
          </a:p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Assuming single lab validation success (target Dec. 2020), multi-laboratory validation will follow over 2021</a:t>
            </a:r>
          </a:p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Method being developed in accordance with CWA and SWA-846 protocols for method development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1ECB08-B875-4487-B14B-1FF05A9FA8AA}"/>
              </a:ext>
            </a:extLst>
          </p:cNvPr>
          <p:cNvSpPr/>
          <p:nvPr/>
        </p:nvSpPr>
        <p:spPr>
          <a:xfrm>
            <a:off x="-12700" y="1415371"/>
            <a:ext cx="12192000" cy="54864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0" kern="0" dirty="0"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EA4AA7-4938-49EF-9C51-6B2C85932919}"/>
              </a:ext>
            </a:extLst>
          </p:cNvPr>
          <p:cNvSpPr/>
          <p:nvPr/>
        </p:nvSpPr>
        <p:spPr>
          <a:xfrm>
            <a:off x="223838" y="1457326"/>
            <a:ext cx="5378676" cy="123031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0" lvl="1" eaLnBrk="1" fontAlgn="auto" hangingPunct="1">
              <a:spcBef>
                <a:spcPts val="3000"/>
              </a:spcBef>
              <a:spcAft>
                <a:spcPts val="1200"/>
              </a:spcAft>
              <a:defRPr/>
            </a:pPr>
            <a:r>
              <a:rPr lang="en-US" sz="2400" b="1" dirty="0">
                <a:latin typeface="+mn-lt"/>
                <a:cs typeface="Arial" pitchFamily="34" charset="0"/>
              </a:rPr>
              <a:t>Build in flexibility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Columns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n-lt"/>
              <a:cs typeface="Arial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+mn-lt"/>
              <a:cs typeface="Arial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Elution schemes</a:t>
            </a:r>
            <a:endParaRPr lang="en-US" sz="2400" dirty="0">
              <a:latin typeface="+mn-lt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409A8-CC27-4150-87CB-7C11E02BD4E6}"/>
              </a:ext>
            </a:extLst>
          </p:cNvPr>
          <p:cNvSpPr/>
          <p:nvPr/>
        </p:nvSpPr>
        <p:spPr>
          <a:xfrm>
            <a:off x="255816" y="4747987"/>
            <a:ext cx="58594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Arial" pitchFamily="34" charset="0"/>
              </a:rPr>
              <a:t>Target Quantitation Limits: 1-10 nanogram/L</a:t>
            </a:r>
          </a:p>
        </p:txBody>
      </p:sp>
      <p:sp>
        <p:nvSpPr>
          <p:cNvPr id="41994" name="Slide Number Placeholder 2">
            <a:extLst>
              <a:ext uri="{FF2B5EF4-FFF2-40B4-BE49-F238E27FC236}">
                <a16:creationId xmlns:a16="http://schemas.microsoft.com/office/drawing/2014/main" id="{FEFC3CB9-CFE6-4FB8-B7D3-2766031E6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2163" y="6550025"/>
            <a:ext cx="2438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4B2877-3426-4A0B-9BDF-FD5D69EC682B}" type="slidenum">
              <a:rPr lang="en-US" altLang="en-US" sz="1200">
                <a:solidFill>
                  <a:schemeClr val="bg1"/>
                </a:solidFill>
                <a:latin typeface="+mn-lt"/>
                <a:ea typeface="Gill Sans MT" panose="020B0502020104020203" pitchFamily="34" charset="0"/>
                <a:cs typeface="Gill Sans MT" panose="020B0502020104020203" pitchFamily="34" charset="0"/>
                <a:sym typeface="Gill Sans MT" panose="020B0502020104020203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600" dirty="0">
              <a:solidFill>
                <a:schemeClr val="bg1"/>
              </a:solidFill>
              <a:latin typeface="+mn-lt"/>
              <a:ea typeface="Gill Sans MT" panose="020B0502020104020203" pitchFamily="34" charset="0"/>
              <a:cs typeface="Gill Sans MT" panose="020B0502020104020203" pitchFamily="34" charset="0"/>
              <a:sym typeface="Gill Sans MT" panose="020B05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7D5EBA-E7C8-4D70-8DCF-E6449FDCF758}"/>
              </a:ext>
            </a:extLst>
          </p:cNvPr>
          <p:cNvSpPr txBox="1"/>
          <p:nvPr/>
        </p:nvSpPr>
        <p:spPr>
          <a:xfrm>
            <a:off x="223838" y="5278893"/>
            <a:ext cx="2780619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dirty="0">
                <a:latin typeface="+mn-lt"/>
              </a:rPr>
              <a:t>Matrices include</a:t>
            </a:r>
            <a:r>
              <a:rPr lang="en-US" dirty="0">
                <a:latin typeface="+mn-lt"/>
              </a:rPr>
              <a:t>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Wastewater (influent and effluent)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Groundwater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Surface water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AFC217-4E56-4152-9F16-69F5D0F24C9A}"/>
              </a:ext>
            </a:extLst>
          </p:cNvPr>
          <p:cNvSpPr txBox="1"/>
          <p:nvPr/>
        </p:nvSpPr>
        <p:spPr>
          <a:xfrm>
            <a:off x="2814638" y="5610226"/>
            <a:ext cx="24546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Landfill leachate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Soil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Sediment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71DAC6-3D5F-44E1-9244-C8B8F7E456EC}"/>
              </a:ext>
            </a:extLst>
          </p:cNvPr>
          <p:cNvSpPr txBox="1"/>
          <p:nvPr/>
        </p:nvSpPr>
        <p:spPr>
          <a:xfrm>
            <a:off x="4914673" y="5610226"/>
            <a:ext cx="2452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Biosolids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Fish tissue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6486FB9-5D95-4D31-8E7E-EA3912B3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575" y="342900"/>
            <a:ext cx="8318500" cy="9509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Non-Drinking Water Sample Methods: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CWA/SW846 Method</a:t>
            </a:r>
            <a:r>
              <a:rPr lang="en-US" sz="2800" i="1" dirty="0">
                <a:latin typeface="+mn-lt"/>
                <a:cs typeface="Calibri" panose="020F0502020204030204" pitchFamily="34" charset="0"/>
              </a:rPr>
              <a:t>—</a:t>
            </a:r>
            <a:r>
              <a:rPr lang="en-US" sz="2800" i="1" dirty="0">
                <a:latin typeface="+mn-lt"/>
              </a:rPr>
              <a:t>Isotope Dilution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565FAF5-5CAD-491B-A5A4-B33013BB9CC6}"/>
              </a:ext>
            </a:extLst>
          </p:cNvPr>
          <p:cNvSpPr/>
          <p:nvPr/>
        </p:nvSpPr>
        <p:spPr>
          <a:xfrm>
            <a:off x="-12700" y="2644094"/>
            <a:ext cx="12252960" cy="54864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5C73C0-3443-41A9-9562-9257C3F7AAB0}"/>
              </a:ext>
            </a:extLst>
          </p:cNvPr>
          <p:cNvSpPr/>
          <p:nvPr/>
        </p:nvSpPr>
        <p:spPr>
          <a:xfrm>
            <a:off x="-12700" y="5838825"/>
            <a:ext cx="12192000" cy="1019175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70B631-9192-473B-BC89-EA56D3A4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767" y="322435"/>
            <a:ext cx="8318643" cy="95153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+mn-lt"/>
              </a:rPr>
              <a:t>PFAS Analysis in Marine Waters</a:t>
            </a:r>
            <a:endParaRPr lang="en-US" sz="3600" i="1" strike="sngStrike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CEE2FC-67BC-419D-B66B-75B71C1A7B62}"/>
              </a:ext>
            </a:extLst>
          </p:cNvPr>
          <p:cNvSpPr/>
          <p:nvPr/>
        </p:nvSpPr>
        <p:spPr>
          <a:xfrm>
            <a:off x="296408" y="2674710"/>
            <a:ext cx="11896725" cy="39549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fontAlgn="auto" hangingPunct="1"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alibri"/>
                <a:cs typeface="Arial" pitchFamily="34" charset="0"/>
              </a:rPr>
              <a:t>Method Details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  <a:cs typeface="Arial" pitchFamily="34" charset="0"/>
              </a:rPr>
              <a:t>Co</a:t>
            </a:r>
            <a:r>
              <a:rPr lang="en-US" sz="2000" dirty="0">
                <a:latin typeface="+mn-lt"/>
                <a:cs typeface="Arial" pitchFamily="34" charset="0"/>
              </a:rPr>
              <a:t>vers </a:t>
            </a:r>
            <a:r>
              <a:rPr lang="en-US" sz="2000" dirty="0">
                <a:latin typeface="Calibri"/>
                <a:cs typeface="Arial" pitchFamily="34" charset="0"/>
              </a:rPr>
              <a:t>24 PFAS, </a:t>
            </a:r>
            <a:r>
              <a:rPr lang="en-US" sz="2000" dirty="0">
                <a:latin typeface="+mn-lt"/>
                <a:cs typeface="Arial" pitchFamily="34" charset="0"/>
              </a:rPr>
              <a:t>Commercially available standards (“native” and isotopically labeled)</a:t>
            </a:r>
          </a:p>
          <a:p>
            <a:pPr marL="800100" lvl="2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Similar to those in EPA 537.1, 533, and SW 846 8327</a:t>
            </a:r>
          </a:p>
          <a:p>
            <a:pPr marL="800100" lvl="2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Target quantitation limits &lt;1ng/L, with extracted samples </a:t>
            </a:r>
          </a:p>
          <a:p>
            <a:pPr marL="800100" lvl="2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  <a:cs typeface="Arial" pitchFamily="34" charset="0"/>
              </a:rPr>
              <a:t>SPE sample concentration – matrix elimination (up to </a:t>
            </a:r>
            <a:r>
              <a:rPr lang="en-US" sz="2000" dirty="0">
                <a:latin typeface="+mn-lt"/>
                <a:cs typeface="Arial" pitchFamily="34" charset="0"/>
              </a:rPr>
              <a:t>500 mL, Weak-Anion Exchange (WAX))</a:t>
            </a:r>
          </a:p>
          <a:p>
            <a:pPr marL="800100" lvl="2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  <a:cs typeface="Arial" pitchFamily="34" charset="0"/>
              </a:rPr>
              <a:t>Accounts for matrix effects (e.g., high ionic strength and DOM)</a:t>
            </a:r>
          </a:p>
          <a:p>
            <a:pPr marL="342900" lvl="1" indent="-342900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  <a:cs typeface="Arial" pitchFamily="34" charset="0"/>
              </a:rPr>
              <a:t>Adapted to estuarine sediments and TOP assay</a:t>
            </a:r>
          </a:p>
          <a:p>
            <a:pPr marL="685800" lvl="1" indent="-2286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endParaRPr lang="en-US" sz="2000" dirty="0">
              <a:solidFill>
                <a:srgbClr val="FF0000"/>
              </a:solidFill>
              <a:latin typeface="Calibri"/>
              <a:cs typeface="Arial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/>
                <a:cs typeface="Arial" pitchFamily="34" charset="0"/>
              </a:rPr>
              <a:t>Contact: David Katz &amp; Mark Cantwell EPA ORD/CEMM</a:t>
            </a:r>
            <a:br>
              <a:rPr lang="en-US" sz="1600" dirty="0">
                <a:solidFill>
                  <a:srgbClr val="000000"/>
                </a:solidFill>
                <a:latin typeface="Calibri"/>
                <a:cs typeface="Arial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/>
                <a:cs typeface="Arial" pitchFamily="34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alibri"/>
                <a:cs typeface="Arial" pitchFamily="34" charset="0"/>
                <a:hlinkClick r:id="rId3"/>
              </a:rPr>
              <a:t>Ka</a:t>
            </a:r>
            <a:r>
              <a:rPr lang="en-US" sz="1600" dirty="0">
                <a:latin typeface="Calibri"/>
                <a:cs typeface="Arial" pitchFamily="34" charset="0"/>
                <a:hlinkClick r:id="rId3"/>
              </a:rPr>
              <a:t>tz.David@epa.gov</a:t>
            </a:r>
            <a:r>
              <a:rPr lang="en-US" sz="1600" dirty="0">
                <a:latin typeface="Calibri"/>
                <a:cs typeface="Arial" pitchFamily="34" charset="0"/>
              </a:rPr>
              <a:t>; </a:t>
            </a:r>
            <a:r>
              <a:rPr lang="en-US" sz="1600" dirty="0">
                <a:latin typeface="Calibri"/>
                <a:cs typeface="Arial" pitchFamily="34" charset="0"/>
                <a:hlinkClick r:id="rId4"/>
              </a:rPr>
              <a:t>Cantwell.Mark@epa.gov</a:t>
            </a:r>
            <a:r>
              <a:rPr lang="en-US" sz="1600" dirty="0">
                <a:latin typeface="Calibri"/>
                <a:cs typeface="Arial" pitchFamily="34" charset="0"/>
              </a:rPr>
              <a:t>)</a:t>
            </a:r>
            <a:endParaRPr lang="en-US" sz="2000" dirty="0">
              <a:latin typeface="Calibri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1ECB08-B875-4487-B14B-1FF05A9FA8AA}"/>
              </a:ext>
            </a:extLst>
          </p:cNvPr>
          <p:cNvSpPr/>
          <p:nvPr/>
        </p:nvSpPr>
        <p:spPr>
          <a:xfrm>
            <a:off x="-12700" y="1444399"/>
            <a:ext cx="12252960" cy="500515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EA4AA7-4938-49EF-9C51-6B2C85932919}"/>
              </a:ext>
            </a:extLst>
          </p:cNvPr>
          <p:cNvSpPr/>
          <p:nvPr/>
        </p:nvSpPr>
        <p:spPr>
          <a:xfrm>
            <a:off x="296408" y="1445080"/>
            <a:ext cx="11525250" cy="10002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fontAlgn="auto" hangingPunct="1">
              <a:spcBef>
                <a:spcPts val="3000"/>
              </a:spcBef>
              <a:spcAft>
                <a:spcPts val="120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alibri"/>
                <a:cs typeface="Arial" pitchFamily="34" charset="0"/>
              </a:rPr>
              <a:t>No EPA Approved method for PFAS in Marine Waters – ORD has a research method… </a:t>
            </a:r>
          </a:p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  <a:cs typeface="Arial" pitchFamily="34" charset="0"/>
              </a:rPr>
              <a:t>LC-MS/MS Isotope dilution method</a:t>
            </a:r>
            <a:endParaRPr lang="en-US" sz="2400" dirty="0">
              <a:latin typeface="Calibri"/>
              <a:cs typeface="Arial" pitchFamily="34" charset="0"/>
            </a:endParaRPr>
          </a:p>
        </p:txBody>
      </p:sp>
      <p:sp>
        <p:nvSpPr>
          <p:cNvPr id="43017" name="Rectangle 7">
            <a:extLst>
              <a:ext uri="{FF2B5EF4-FFF2-40B4-BE49-F238E27FC236}">
                <a16:creationId xmlns:a16="http://schemas.microsoft.com/office/drawing/2014/main" id="{EEB11802-2B0C-4766-BBD1-56BEA7943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5880100"/>
            <a:ext cx="6904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ts val="1800"/>
              </a:spcBef>
              <a:buFontTx/>
              <a:buNone/>
            </a:pPr>
            <a:endParaRPr lang="en-US" alt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A21FE0E7-3746-445D-AEDE-04552A276BDA}"/>
              </a:ext>
            </a:extLst>
          </p:cNvPr>
          <p:cNvSpPr/>
          <p:nvPr/>
        </p:nvSpPr>
        <p:spPr>
          <a:xfrm rot="16200000">
            <a:off x="7181850" y="1847850"/>
            <a:ext cx="2171700" cy="7848600"/>
          </a:xfrm>
          <a:prstGeom prst="rtTriangle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018" name="Slide Number Placeholder 2">
            <a:extLst>
              <a:ext uri="{FF2B5EF4-FFF2-40B4-BE49-F238E27FC236}">
                <a16:creationId xmlns:a16="http://schemas.microsoft.com/office/drawing/2014/main" id="{1F5826F3-90A2-43D1-BE5A-861F29EEC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2163" y="6550025"/>
            <a:ext cx="2438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8050D4A-9EC4-42B7-BBA6-AD3660596467}" type="slidenum">
              <a:rPr lang="en-US" altLang="en-US" sz="1200">
                <a:solidFill>
                  <a:srgbClr val="FFFFFF"/>
                </a:solidFill>
                <a:latin typeface="+mn-lt"/>
                <a:ea typeface="Gill Sans MT" panose="020B0502020104020203" pitchFamily="34" charset="0"/>
                <a:cs typeface="Gill Sans MT" panose="020B0502020104020203" pitchFamily="34" charset="0"/>
                <a:sym typeface="Gill Sans MT" panose="020B0502020104020203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600" dirty="0">
              <a:solidFill>
                <a:srgbClr val="FFFFFF"/>
              </a:solidFill>
              <a:latin typeface="+mn-lt"/>
              <a:ea typeface="Gill Sans MT" panose="020B0502020104020203" pitchFamily="34" charset="0"/>
              <a:cs typeface="Gill Sans MT" panose="020B0502020104020203" pitchFamily="34" charset="0"/>
              <a:sym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565FAF5-5CAD-491B-A5A4-B33013BB9CC6}"/>
              </a:ext>
            </a:extLst>
          </p:cNvPr>
          <p:cNvSpPr/>
          <p:nvPr/>
        </p:nvSpPr>
        <p:spPr>
          <a:xfrm>
            <a:off x="-12700" y="2919864"/>
            <a:ext cx="11761788" cy="54864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5C73C0-3443-41A9-9562-9257C3F7AAB0}"/>
              </a:ext>
            </a:extLst>
          </p:cNvPr>
          <p:cNvSpPr/>
          <p:nvPr/>
        </p:nvSpPr>
        <p:spPr>
          <a:xfrm>
            <a:off x="-12700" y="5911395"/>
            <a:ext cx="12192000" cy="54864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70B631-9192-473B-BC89-EA56D3A4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588" y="327025"/>
            <a:ext cx="8318500" cy="9509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+mn-lt"/>
              </a:rPr>
              <a:t>PFAS Analysis in Fish Tissue</a:t>
            </a:r>
            <a:endParaRPr lang="en-US" sz="3600" i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CEE2FC-67BC-419D-B66B-75B71C1A7B62}"/>
              </a:ext>
            </a:extLst>
          </p:cNvPr>
          <p:cNvSpPr/>
          <p:nvPr/>
        </p:nvSpPr>
        <p:spPr>
          <a:xfrm>
            <a:off x="223838" y="2935965"/>
            <a:ext cx="11896725" cy="4078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fontAlgn="auto" hangingPunct="1"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sz="2400" b="1" dirty="0">
                <a:latin typeface="+mn-lt"/>
                <a:cs typeface="Arial" pitchFamily="34" charset="0"/>
              </a:rPr>
              <a:t>Method Details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Covers 13 carboxylic and sulfonic acids from C4 to C12, plus PFOSA; now 33 analytes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Quantitation limits ranged from 0.25 to 1.25 ng/g (ppb) for the 13 (0.38-4.09 ng/g for 33)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Spike stable isotopically labeled PFAS analogs into 1-2 g fillet tissue sample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Sample digested with caustic (KOH or NaOH) methanol solution to release PFAS from tissue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Solids removed by centrifugation, aqueous solution processed by SPE extraction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Injected into LC-MS/MS for analysis</a:t>
            </a:r>
          </a:p>
          <a:p>
            <a:pPr marL="685800" lvl="1" indent="-2286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endParaRPr lang="en-US" sz="2000" dirty="0">
              <a:latin typeface="+mn-lt"/>
              <a:cs typeface="Arial" pitchFamily="34" charset="0"/>
            </a:endParaRPr>
          </a:p>
          <a:p>
            <a:pPr marL="685800" lvl="1" indent="-2286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endParaRPr lang="en-US" sz="2000" dirty="0">
              <a:latin typeface="+mn-lt"/>
              <a:cs typeface="Arial" pitchFamily="34" charset="0"/>
            </a:endParaRPr>
          </a:p>
          <a:p>
            <a:pPr marL="685800" lvl="1" indent="-2286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‒"/>
              <a:defRPr/>
            </a:pPr>
            <a:endParaRPr lang="en-US" sz="2000" dirty="0">
              <a:latin typeface="+mn-lt"/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1ECB08-B875-4487-B14B-1FF05A9FA8AA}"/>
              </a:ext>
            </a:extLst>
          </p:cNvPr>
          <p:cNvSpPr/>
          <p:nvPr/>
        </p:nvSpPr>
        <p:spPr>
          <a:xfrm>
            <a:off x="-12700" y="1363550"/>
            <a:ext cx="12192000" cy="73152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EA4AA7-4938-49EF-9C51-6B2C85932919}"/>
              </a:ext>
            </a:extLst>
          </p:cNvPr>
          <p:cNvSpPr/>
          <p:nvPr/>
        </p:nvSpPr>
        <p:spPr>
          <a:xfrm>
            <a:off x="223838" y="1281111"/>
            <a:ext cx="1152525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fontAlgn="auto" hangingPunct="1">
              <a:spcBef>
                <a:spcPts val="3000"/>
              </a:spcBef>
              <a:spcAft>
                <a:spcPts val="1200"/>
              </a:spcAft>
              <a:defRPr/>
            </a:pPr>
            <a:r>
              <a:rPr lang="en-US" sz="2400" b="1" dirty="0">
                <a:latin typeface="+mn-lt"/>
                <a:cs typeface="Arial" pitchFamily="34" charset="0"/>
              </a:rPr>
              <a:t>No EPA Approved method for PFAS in fish tissue – EPA uses commercial laboratories’ proprietary methods 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LC-MS/MS with solid phase extraction and isotope dilution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Similar to DW 533 and SWA 1600 but don’t dare call it a Modified Method…</a:t>
            </a:r>
            <a:endParaRPr lang="en-US" sz="2400" dirty="0">
              <a:latin typeface="+mn-lt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409A8-CC27-4150-87CB-7C11E02BD4E6}"/>
              </a:ext>
            </a:extLst>
          </p:cNvPr>
          <p:cNvSpPr/>
          <p:nvPr/>
        </p:nvSpPr>
        <p:spPr>
          <a:xfrm>
            <a:off x="211138" y="5938156"/>
            <a:ext cx="1046162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  <a:cs typeface="Arial" pitchFamily="34" charset="0"/>
              </a:rPr>
              <a:t>Longer chain PFAS C8+ most consistently present</a:t>
            </a:r>
          </a:p>
        </p:txBody>
      </p:sp>
      <p:sp>
        <p:nvSpPr>
          <p:cNvPr id="45065" name="Slide Number Placeholder 2">
            <a:extLst>
              <a:ext uri="{FF2B5EF4-FFF2-40B4-BE49-F238E27FC236}">
                <a16:creationId xmlns:a16="http://schemas.microsoft.com/office/drawing/2014/main" id="{FBC72AC3-FD39-4893-8BDB-3BD475ED6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2163" y="6550025"/>
            <a:ext cx="2438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7AFD1A6-1D12-4155-ACBD-C1AB3AED7076}" type="slidenum">
              <a:rPr lang="en-US" altLang="en-US" sz="1200">
                <a:latin typeface="+mn-lt"/>
                <a:ea typeface="Gill Sans MT" panose="020B0502020104020203" pitchFamily="34" charset="0"/>
                <a:cs typeface="Gill Sans MT" panose="020B0502020104020203" pitchFamily="34" charset="0"/>
                <a:sym typeface="Gill Sans MT" panose="020B0502020104020203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dirty="0">
              <a:latin typeface="+mn-lt"/>
              <a:ea typeface="Gill Sans MT" panose="020B0502020104020203" pitchFamily="34" charset="0"/>
              <a:cs typeface="Gill Sans MT" panose="020B0502020104020203" pitchFamily="34" charset="0"/>
              <a:sym typeface="Gill Sans MT" panose="020B0502020104020203" pitchFamily="34" charset="0"/>
            </a:endParaRPr>
          </a:p>
        </p:txBody>
      </p:sp>
      <p:pic>
        <p:nvPicPr>
          <p:cNvPr id="45066" name="Picture 2" descr="Fisherman holding a salmon he just caught.">
            <a:extLst>
              <a:ext uri="{FF2B5EF4-FFF2-40B4-BE49-F238E27FC236}">
                <a16:creationId xmlns:a16="http://schemas.microsoft.com/office/drawing/2014/main" id="{AD5E7373-8CD5-462E-9A28-EBD53F054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300" y="2284413"/>
            <a:ext cx="14795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7" name="Rectangle 17">
            <a:extLst>
              <a:ext uri="{FF2B5EF4-FFF2-40B4-BE49-F238E27FC236}">
                <a16:creationId xmlns:a16="http://schemas.microsoft.com/office/drawing/2014/main" id="{DA243D30-39E8-4B9F-AB6C-4D9C5F2F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156" y="6501944"/>
            <a:ext cx="637540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ts val="180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Contact: Sara Hisel-McCoy, EPA OW/OST (</a:t>
            </a:r>
            <a:r>
              <a:rPr lang="en-US" altLang="en-US" sz="1600" dirty="0">
                <a:solidFill>
                  <a:srgbClr val="0070C0"/>
                </a:solidFill>
                <a:cs typeface="Arial" panose="020B0604020202020204" pitchFamily="34" charset="0"/>
                <a:hlinkClick r:id="rId4"/>
              </a:rPr>
              <a:t>Hisel-Mccoy.Sara@epa.gov</a:t>
            </a:r>
            <a:r>
              <a:rPr lang="en-US" altLang="en-US" sz="1600" dirty="0">
                <a:solidFill>
                  <a:srgbClr val="0070C0"/>
                </a:solidFill>
                <a:cs typeface="Arial" panose="020B0604020202020204" pitchFamily="34" charset="0"/>
              </a:rPr>
              <a:t>)</a:t>
            </a:r>
          </a:p>
          <a:p>
            <a:pPr marL="0" lvl="1" eaLnBrk="1" hangingPunct="1">
              <a:lnSpc>
                <a:spcPct val="100000"/>
              </a:lnSpc>
              <a:spcBef>
                <a:spcPts val="1800"/>
              </a:spcBef>
              <a:buFontTx/>
              <a:buNone/>
            </a:pPr>
            <a:endParaRPr lang="en-US" altLang="en-US" sz="16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D70B631-9192-473B-BC89-EA56D3A4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767" y="322435"/>
            <a:ext cx="8318643" cy="951534"/>
          </a:xfrm>
        </p:spPr>
        <p:txBody>
          <a:bodyPr rtlCol="0">
            <a:noAutofit/>
          </a:bodyPr>
          <a:lstStyle/>
          <a:p>
            <a:pPr marL="0" lvl="1" eaLnBrk="1" hangingPunct="1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US" altLang="en-US" sz="3200" dirty="0">
                <a:latin typeface="+mn-lt"/>
                <a:cs typeface="Arial" panose="020B0604020202020204" pitchFamily="34" charset="0"/>
              </a:rPr>
              <a:t>Total Organofluorine Analysis using Combustion Ion Chromatography (TOF)</a:t>
            </a:r>
          </a:p>
        </p:txBody>
      </p:sp>
      <p:sp>
        <p:nvSpPr>
          <p:cNvPr id="43017" name="Rectangle 7">
            <a:extLst>
              <a:ext uri="{FF2B5EF4-FFF2-40B4-BE49-F238E27FC236}">
                <a16:creationId xmlns:a16="http://schemas.microsoft.com/office/drawing/2014/main" id="{EEB11802-2B0C-4766-BBD1-56BEA7943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8" y="5880100"/>
            <a:ext cx="6904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ts val="1800"/>
              </a:spcBef>
              <a:buFontTx/>
              <a:buNone/>
            </a:pPr>
            <a:endParaRPr lang="en-US" alt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3018" name="Slide Number Placeholder 2">
            <a:extLst>
              <a:ext uri="{FF2B5EF4-FFF2-40B4-BE49-F238E27FC236}">
                <a16:creationId xmlns:a16="http://schemas.microsoft.com/office/drawing/2014/main" id="{1F5826F3-90A2-43D1-BE5A-861F29EEC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2163" y="6550025"/>
            <a:ext cx="2438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8050D4A-9EC4-42B7-BBA6-AD3660596467}" type="slidenum">
              <a:rPr lang="en-US" altLang="en-US" sz="1200" smtClean="0">
                <a:latin typeface="+mn-lt"/>
                <a:ea typeface="Gill Sans MT" panose="020B0502020104020203" pitchFamily="34" charset="0"/>
                <a:cs typeface="Gill Sans MT" panose="020B0502020104020203" pitchFamily="34" charset="0"/>
                <a:sym typeface="Gill Sans MT" panose="020B0502020104020203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600" dirty="0">
              <a:latin typeface="+mn-lt"/>
              <a:ea typeface="Gill Sans MT" panose="020B0502020104020203" pitchFamily="34" charset="0"/>
              <a:cs typeface="Gill Sans MT" panose="020B0502020104020203" pitchFamily="34" charset="0"/>
              <a:sym typeface="Gill Sans MT" panose="020B0502020104020203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066E26-F595-47EC-A63C-90C133D2E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3216050"/>
            <a:ext cx="12192000" cy="3124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273050" indent="-273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en-US" sz="2200" dirty="0">
                <a:cs typeface="Arial" panose="020B0604020202020204" pitchFamily="34" charset="0"/>
              </a:rPr>
              <a:t>No specialized or costly instrumentation required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en-US" sz="2200" dirty="0">
                <a:cs typeface="Arial" panose="020B0604020202020204" pitchFamily="34" charset="0"/>
              </a:rPr>
              <a:t>Applied for aqueous matrices and blood samples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en-US" sz="2200" dirty="0">
                <a:cs typeface="Arial" panose="020B0604020202020204" pitchFamily="34" charset="0"/>
              </a:rPr>
              <a:t>Removing the background inorganic F</a:t>
            </a:r>
            <a:r>
              <a:rPr lang="en-US" altLang="en-US" sz="2200" baseline="30000" dirty="0">
                <a:cs typeface="Arial" panose="020B0604020202020204" pitchFamily="34" charset="0"/>
              </a:rPr>
              <a:t>-</a:t>
            </a:r>
            <a:r>
              <a:rPr lang="en-US" altLang="en-US" sz="2200" dirty="0">
                <a:cs typeface="Arial" panose="020B0604020202020204" pitchFamily="34" charset="0"/>
              </a:rPr>
              <a:t> from the sample is important to make sure that the </a:t>
            </a:r>
            <a:br>
              <a:rPr lang="en-US" altLang="en-US" sz="2200" dirty="0">
                <a:cs typeface="Arial" panose="020B0604020202020204" pitchFamily="34" charset="0"/>
              </a:rPr>
            </a:br>
            <a:r>
              <a:rPr lang="en-US" altLang="en-US" sz="2200" dirty="0">
                <a:cs typeface="Arial" panose="020B0604020202020204" pitchFamily="34" charset="0"/>
              </a:rPr>
              <a:t>reported F</a:t>
            </a:r>
            <a:r>
              <a:rPr lang="en-US" altLang="en-US" sz="2200" baseline="30000" dirty="0">
                <a:cs typeface="Arial" panose="020B0604020202020204" pitchFamily="34" charset="0"/>
              </a:rPr>
              <a:t>-</a:t>
            </a:r>
            <a:r>
              <a:rPr lang="en-US" altLang="en-US" sz="2200" dirty="0">
                <a:cs typeface="Arial" panose="020B0604020202020204" pitchFamily="34" charset="0"/>
              </a:rPr>
              <a:t>  is organic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en-US" sz="2200" dirty="0">
                <a:cs typeface="Arial" panose="020B0604020202020204" pitchFamily="34" charset="0"/>
              </a:rPr>
              <a:t>Can be developed on a wide commercial scale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en-US" sz="2200" dirty="0">
                <a:cs typeface="Arial" panose="020B0604020202020204" pitchFamily="34" charset="0"/>
              </a:rPr>
              <a:t>High priority for EPA. ORD working with OW-OST to develop a draft method in 2020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1A5DA4C6-0B9E-4EE8-B55D-D326E50E8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2" y="1574122"/>
            <a:ext cx="99980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866DB6F5-18B5-421D-8E5A-0C260FB48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6425068"/>
            <a:ext cx="5373688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ts val="180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Contact: Marc Mills, EPA ORD/CESER (</a:t>
            </a:r>
            <a:r>
              <a:rPr lang="en-US" altLang="en-US" sz="1600" dirty="0">
                <a:cs typeface="Arial" panose="020B0604020202020204" pitchFamily="34" charset="0"/>
                <a:hlinkClick r:id="rId4"/>
              </a:rPr>
              <a:t>Mills.Marc@epa.gov</a:t>
            </a:r>
            <a:r>
              <a:rPr lang="en-US" altLang="en-US" sz="1600" dirty="0">
                <a:cs typeface="Arial" panose="020B0604020202020204" pitchFamily="34" charset="0"/>
              </a:rPr>
              <a:t>)</a:t>
            </a:r>
          </a:p>
          <a:p>
            <a:pPr marL="0" lvl="1" eaLnBrk="1" hangingPunct="1">
              <a:lnSpc>
                <a:spcPct val="100000"/>
              </a:lnSpc>
              <a:spcBef>
                <a:spcPts val="1800"/>
              </a:spcBef>
              <a:buFontTx/>
              <a:buNone/>
            </a:pPr>
            <a:endParaRPr lang="en-US" altLang="en-US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4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8CEB098-04FA-48FD-B379-DD405A5B583A}"/>
              </a:ext>
            </a:extLst>
          </p:cNvPr>
          <p:cNvSpPr/>
          <p:nvPr/>
        </p:nvSpPr>
        <p:spPr>
          <a:xfrm>
            <a:off x="0" y="1260475"/>
            <a:ext cx="12192000" cy="129356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0" kern="0" dirty="0"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5C73C0-3443-41A9-9562-9257C3F7AAB0}"/>
              </a:ext>
            </a:extLst>
          </p:cNvPr>
          <p:cNvSpPr/>
          <p:nvPr/>
        </p:nvSpPr>
        <p:spPr>
          <a:xfrm>
            <a:off x="0" y="5209752"/>
            <a:ext cx="12192000" cy="1327573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70B631-9192-473B-BC89-EA56D3A4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700" y="536575"/>
            <a:ext cx="8799513" cy="5619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+mn-lt"/>
              </a:rPr>
              <a:t>Total Organic Precursors (TOP) </a:t>
            </a:r>
            <a:endParaRPr lang="en-US" sz="3600" i="1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EA4AA7-4938-49EF-9C51-6B2C85932919}"/>
              </a:ext>
            </a:extLst>
          </p:cNvPr>
          <p:cNvSpPr/>
          <p:nvPr/>
        </p:nvSpPr>
        <p:spPr>
          <a:xfrm>
            <a:off x="223838" y="1325563"/>
            <a:ext cx="11896725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Developed by Houtz et al. No multi-laboratory validated standard methods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Available from some contract laboratories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Does not identify individual precursor compounds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6409A8-CC27-4150-87CB-7C11E02BD4E6}"/>
              </a:ext>
            </a:extLst>
          </p:cNvPr>
          <p:cNvSpPr/>
          <p:nvPr/>
        </p:nvSpPr>
        <p:spPr>
          <a:xfrm>
            <a:off x="667657" y="5306106"/>
            <a:ext cx="10588625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Applicable for aqueous and solid matrices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Conservative estimate of the total concentration of PFAA precursors</a:t>
            </a:r>
          </a:p>
          <a:p>
            <a:pPr marL="3429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More expensive; sample needs to be analyzed twice for PFAS</a:t>
            </a:r>
          </a:p>
        </p:txBody>
      </p:sp>
      <p:sp>
        <p:nvSpPr>
          <p:cNvPr id="49158" name="Slide Number Placeholder 2">
            <a:extLst>
              <a:ext uri="{FF2B5EF4-FFF2-40B4-BE49-F238E27FC236}">
                <a16:creationId xmlns:a16="http://schemas.microsoft.com/office/drawing/2014/main" id="{C5E6224D-9157-4A7A-905A-EF4EAEE20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2163" y="6550025"/>
            <a:ext cx="2438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AE5E94F-8931-4939-BD8E-0ECD3F1A669F}" type="slidenum">
              <a:rPr lang="en-US" altLang="en-US" sz="1200">
                <a:latin typeface="+mn-lt"/>
                <a:ea typeface="Gill Sans MT" panose="020B0502020104020203" pitchFamily="34" charset="0"/>
                <a:cs typeface="Gill Sans MT" panose="020B0502020104020203" pitchFamily="34" charset="0"/>
                <a:sym typeface="Gill Sans MT" panose="020B0502020104020203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600" dirty="0">
              <a:latin typeface="+mn-lt"/>
              <a:ea typeface="Gill Sans MT" panose="020B0502020104020203" pitchFamily="34" charset="0"/>
              <a:cs typeface="Gill Sans MT" panose="020B0502020104020203" pitchFamily="34" charset="0"/>
              <a:sym typeface="Gill Sans MT" panose="020B0502020104020203" pitchFamily="34" charset="0"/>
            </a:endParaRPr>
          </a:p>
        </p:txBody>
      </p:sp>
      <p:pic>
        <p:nvPicPr>
          <p:cNvPr id="49159" name="Content Placeholder 14">
            <a:extLst>
              <a:ext uri="{FF2B5EF4-FFF2-40B4-BE49-F238E27FC236}">
                <a16:creationId xmlns:a16="http://schemas.microsoft.com/office/drawing/2014/main" id="{1B456816-492B-4920-B97E-498498401D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4122" y="2634581"/>
            <a:ext cx="9257166" cy="2532309"/>
          </a:xfrm>
        </p:spPr>
      </p:pic>
      <p:sp>
        <p:nvSpPr>
          <p:cNvPr id="49161" name="Rectangle 18">
            <a:extLst>
              <a:ext uri="{FF2B5EF4-FFF2-40B4-BE49-F238E27FC236}">
                <a16:creationId xmlns:a16="http://schemas.microsoft.com/office/drawing/2014/main" id="{3417D45D-C660-4FD2-95DE-B425FD1D7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6507164"/>
            <a:ext cx="5201104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ts val="1800"/>
              </a:spcBef>
              <a:buFontTx/>
              <a:buNone/>
            </a:pPr>
            <a:r>
              <a:rPr lang="en-US" altLang="en-US" sz="1600" dirty="0">
                <a:cs typeface="Arial" panose="020B0604020202020204" pitchFamily="34" charset="0"/>
              </a:rPr>
              <a:t>Contact: Marc Mills, EPA ORD/CESER (</a:t>
            </a:r>
            <a:r>
              <a:rPr lang="en-US" altLang="en-US" sz="1600" dirty="0">
                <a:solidFill>
                  <a:srgbClr val="0070C0"/>
                </a:solidFill>
                <a:cs typeface="Arial" panose="020B0604020202020204" pitchFamily="34" charset="0"/>
                <a:hlinkClick r:id="rId4"/>
              </a:rPr>
              <a:t>Mills.Marc@epa.gov</a:t>
            </a:r>
            <a:r>
              <a:rPr lang="en-US" altLang="en-US" sz="1600" dirty="0">
                <a:solidFill>
                  <a:srgbClr val="0070C0"/>
                </a:solidFill>
                <a:cs typeface="Arial" panose="020B0604020202020204" pitchFamily="34" charset="0"/>
              </a:rPr>
              <a:t>)</a:t>
            </a:r>
          </a:p>
          <a:p>
            <a:pPr marL="0" lvl="1" eaLnBrk="1" hangingPunct="1">
              <a:lnSpc>
                <a:spcPct val="100000"/>
              </a:lnSpc>
              <a:spcBef>
                <a:spcPts val="1800"/>
              </a:spcBef>
              <a:buFontTx/>
              <a:buNone/>
            </a:pPr>
            <a:endParaRPr lang="en-US" altLang="en-US" sz="16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779197A8-4C90-46E8-8312-E217066C4DB8}"/>
              </a:ext>
            </a:extLst>
          </p:cNvPr>
          <p:cNvSpPr txBox="1">
            <a:spLocks/>
          </p:cNvSpPr>
          <p:nvPr/>
        </p:nvSpPr>
        <p:spPr>
          <a:xfrm>
            <a:off x="2824163" y="454025"/>
            <a:ext cx="3271837" cy="6868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+mn-lt"/>
              </a:rPr>
              <a:t>Outline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BE2A5F1-6C3C-4F6B-AB99-44B23A232262}"/>
              </a:ext>
            </a:extLst>
          </p:cNvPr>
          <p:cNvSpPr txBox="1">
            <a:spLocks/>
          </p:cNvSpPr>
          <p:nvPr/>
        </p:nvSpPr>
        <p:spPr>
          <a:xfrm>
            <a:off x="578303" y="1409700"/>
            <a:ext cx="11035394" cy="52546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300"/>
              </a:spcAft>
              <a:defRPr/>
            </a:pPr>
            <a:r>
              <a:rPr lang="en-US" sz="2600" dirty="0"/>
              <a:t>Types of analytical and standard methods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600" kern="800" dirty="0">
                <a:cs typeface="Arial" panose="020B0604020202020204" pitchFamily="34" charset="0"/>
              </a:rPr>
              <a:t>Drinking</a:t>
            </a:r>
            <a:r>
              <a:rPr lang="en-US" sz="2600" kern="800" dirty="0"/>
              <a:t> Water Sample Methods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200" kern="800" dirty="0"/>
              <a:t>Method 537</a:t>
            </a:r>
          </a:p>
          <a:p>
            <a:pPr lvl="1" fontAlgn="auto">
              <a:spcAft>
                <a:spcPts val="300"/>
              </a:spcAft>
              <a:defRPr/>
            </a:pPr>
            <a:r>
              <a:rPr lang="en-US" sz="2200" kern="800" dirty="0"/>
              <a:t>Method 533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600" kern="800" dirty="0"/>
              <a:t>Non-Drinking Water Sample Methods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200" dirty="0"/>
              <a:t>SW-846 Method 8327 – Direct Injection</a:t>
            </a:r>
          </a:p>
          <a:p>
            <a:pPr lvl="1" fontAlgn="auto">
              <a:spcAft>
                <a:spcPts val="300"/>
              </a:spcAft>
              <a:defRPr/>
            </a:pPr>
            <a:r>
              <a:rPr lang="en-US" sz="2200" dirty="0"/>
              <a:t>CWA/SW846 Method</a:t>
            </a:r>
            <a:r>
              <a:rPr lang="en-US" sz="2200" dirty="0">
                <a:cs typeface="Calibri" panose="020F0502020204030204" pitchFamily="34" charset="0"/>
              </a:rPr>
              <a:t>—</a:t>
            </a:r>
            <a:r>
              <a:rPr lang="en-US" sz="2200" dirty="0"/>
              <a:t>Isotope Dilution</a:t>
            </a:r>
          </a:p>
          <a:p>
            <a:pPr fontAlgn="auto">
              <a:spcAft>
                <a:spcPts val="300"/>
              </a:spcAft>
              <a:defRPr/>
            </a:pPr>
            <a:r>
              <a:rPr lang="en-US" sz="2600" dirty="0"/>
              <a:t>PFAS Analysis in Marine Waters</a:t>
            </a:r>
          </a:p>
          <a:p>
            <a:pPr fontAlgn="auto">
              <a:spcAft>
                <a:spcPts val="300"/>
              </a:spcAft>
              <a:defRPr/>
            </a:pPr>
            <a:r>
              <a:rPr lang="en-US" sz="2600" dirty="0"/>
              <a:t>PFAS Analysis in Fish Tissue</a:t>
            </a:r>
          </a:p>
          <a:p>
            <a:pPr fontAlgn="auto">
              <a:spcAft>
                <a:spcPts val="300"/>
              </a:spcAft>
              <a:defRPr/>
            </a:pPr>
            <a:r>
              <a:rPr lang="en-US" altLang="en-US" sz="2600" dirty="0">
                <a:cs typeface="Arial" panose="020B0604020202020204" pitchFamily="34" charset="0"/>
              </a:rPr>
              <a:t>Total Organofluorine Analysis using Combustion Ion Chromatography (TOF)</a:t>
            </a:r>
          </a:p>
          <a:p>
            <a:pPr fontAlgn="auto">
              <a:spcAft>
                <a:spcPts val="300"/>
              </a:spcAft>
              <a:defRPr/>
            </a:pPr>
            <a:r>
              <a:rPr lang="en-US" sz="2600" dirty="0"/>
              <a:t>Total Organic Precursors (TOP)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en-US" sz="2600" dirty="0"/>
              <a:t>Summary of EPA PFAS Methods as of July 2020</a:t>
            </a:r>
            <a:r>
              <a:rPr lang="en-US" sz="2600" dirty="0"/>
              <a:t> 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6BB5B6-3BB4-4A22-9BA4-389DDCFAC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17860FA-09CD-42F8-B9CE-D91247AC4E97}" type="slidenum">
              <a:rPr lang="en-US" altLang="en-US">
                <a:solidFill>
                  <a:srgbClr val="898989"/>
                </a:solidFill>
                <a:latin typeface="+mn-lt"/>
              </a:rPr>
              <a:pPr/>
              <a:t>2</a:t>
            </a:fld>
            <a:endParaRPr lang="en-US" altLang="en-US" dirty="0">
              <a:solidFill>
                <a:srgbClr val="89898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565FAF5-5CAD-491B-A5A4-B33013BB9CC6}"/>
              </a:ext>
            </a:extLst>
          </p:cNvPr>
          <p:cNvSpPr/>
          <p:nvPr/>
        </p:nvSpPr>
        <p:spPr>
          <a:xfrm>
            <a:off x="0" y="3367992"/>
            <a:ext cx="12192000" cy="54864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203" name="Title 1">
            <a:extLst>
              <a:ext uri="{FF2B5EF4-FFF2-40B4-BE49-F238E27FC236}">
                <a16:creationId xmlns:a16="http://schemas.microsoft.com/office/drawing/2014/main" id="{2CF184E7-2791-4150-BA66-46C2EBB2F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5788" y="296863"/>
            <a:ext cx="8318500" cy="950912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+mn-lt"/>
              </a:rPr>
              <a:t>Summary: EPA PFAS Methods, July 2020</a:t>
            </a:r>
            <a:endParaRPr lang="en-US" altLang="en-US" sz="3600" i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CEE2FC-67BC-419D-B66B-75B71C1A7B62}"/>
              </a:ext>
            </a:extLst>
          </p:cNvPr>
          <p:cNvSpPr/>
          <p:nvPr/>
        </p:nvSpPr>
        <p:spPr>
          <a:xfrm>
            <a:off x="204788" y="3420832"/>
            <a:ext cx="11695112" cy="3232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fontAlgn="auto" hangingPunct="1">
              <a:spcBef>
                <a:spcPts val="1800"/>
              </a:spcBef>
              <a:spcAft>
                <a:spcPts val="120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EPA has or is developing additional methods for partner use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+mn-lt"/>
                <a:cs typeface="Arial" pitchFamily="34" charset="0"/>
              </a:rPr>
              <a:t>Fish Tissue</a:t>
            </a:r>
            <a:r>
              <a:rPr lang="en-US" sz="2000" dirty="0">
                <a:latin typeface="+mn-lt"/>
                <a:cs typeface="Arial" pitchFamily="34" charset="0"/>
              </a:rPr>
              <a:t> – Isotope dilution method for 13 PFAS has been used in national surveys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+mn-lt"/>
                <a:cs typeface="Arial" pitchFamily="34" charset="0"/>
              </a:rPr>
              <a:t>Serum </a:t>
            </a:r>
            <a:r>
              <a:rPr lang="en-US" sz="2000" dirty="0">
                <a:latin typeface="+mn-lt"/>
                <a:cs typeface="Arial" pitchFamily="34" charset="0"/>
              </a:rPr>
              <a:t>– Isotope dilution method (targeted and non-targeted) used in biomonitoring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+mn-lt"/>
                <a:cs typeface="Arial" pitchFamily="34" charset="0"/>
              </a:rPr>
              <a:t>Ambient air and emissions </a:t>
            </a:r>
            <a:r>
              <a:rPr lang="en-US" sz="2000" dirty="0">
                <a:latin typeface="+mn-lt"/>
                <a:cs typeface="Arial" pitchFamily="34" charset="0"/>
              </a:rPr>
              <a:t>– Sampling and analysis methods undergoing development and testing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+mn-lt"/>
                <a:cs typeface="Arial" pitchFamily="34" charset="0"/>
              </a:rPr>
              <a:t>Total Organic Precursors (TOP) </a:t>
            </a:r>
            <a:r>
              <a:rPr lang="en-US" sz="2000" dirty="0">
                <a:latin typeface="+mn-lt"/>
                <a:cs typeface="Arial" pitchFamily="34" charset="0"/>
              </a:rPr>
              <a:t>– Identify total PFAS load which may degrade to most persistent PFAS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+mn-lt"/>
                <a:cs typeface="Arial" pitchFamily="34" charset="0"/>
              </a:rPr>
              <a:t>Total Organic Fluorine (TOF) </a:t>
            </a:r>
            <a:r>
              <a:rPr lang="en-US" sz="2000" dirty="0">
                <a:latin typeface="+mn-lt"/>
                <a:cs typeface="Arial" pitchFamily="34" charset="0"/>
              </a:rPr>
              <a:t>– Potential rapid screening tool to identify total PFAS presence/absence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+mn-lt"/>
                <a:cs typeface="Arial" pitchFamily="34" charset="0"/>
              </a:rPr>
              <a:t>High resolution mass spectrometry – </a:t>
            </a:r>
            <a:r>
              <a:rPr lang="en-US" sz="2000" dirty="0">
                <a:latin typeface="+mn-lt"/>
                <a:cs typeface="Arial" pitchFamily="34" charset="0"/>
              </a:rPr>
              <a:t>Continued development and application of HRMS methods for discovery of novel PFAS, suspect screening, and non-targeted analysis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1ECB08-B875-4487-B14B-1FF05A9FA8AA}"/>
              </a:ext>
            </a:extLst>
          </p:cNvPr>
          <p:cNvSpPr/>
          <p:nvPr/>
        </p:nvSpPr>
        <p:spPr>
          <a:xfrm>
            <a:off x="-12700" y="1458913"/>
            <a:ext cx="12192000" cy="54864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EA4AA7-4938-49EF-9C51-6B2C85932919}"/>
              </a:ext>
            </a:extLst>
          </p:cNvPr>
          <p:cNvSpPr/>
          <p:nvPr/>
        </p:nvSpPr>
        <p:spPr>
          <a:xfrm>
            <a:off x="223838" y="1458913"/>
            <a:ext cx="11896725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fontAlgn="auto" hangingPunct="1">
              <a:spcBef>
                <a:spcPts val="3000"/>
              </a:spcBef>
              <a:spcAft>
                <a:spcPts val="120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EPA has validated Standard Methods complete or in development for PFAS in water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Final SDWA Methods 533 and 537.1 for available for drinking water (29 PFAS)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Method SW846-8327 validated and undergoing final review for non-potable water (24 PFAS)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Method CWA-1600 undergoing single and multi lab validation for non-potable water and solids (40 PFAS)</a:t>
            </a:r>
          </a:p>
        </p:txBody>
      </p:sp>
      <p:sp>
        <p:nvSpPr>
          <p:cNvPr id="51207" name="Slide Number Placeholder 2">
            <a:extLst>
              <a:ext uri="{FF2B5EF4-FFF2-40B4-BE49-F238E27FC236}">
                <a16:creationId xmlns:a16="http://schemas.microsoft.com/office/drawing/2014/main" id="{9FBC3551-821E-40E4-A031-E65D0041C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2163" y="6550025"/>
            <a:ext cx="2438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A7427C-371B-473E-A879-33E2C1BD0472}" type="slidenum">
              <a:rPr lang="en-US" altLang="en-US" sz="1200">
                <a:latin typeface="+mn-lt"/>
                <a:ea typeface="Gill Sans MT" panose="020B0502020104020203" pitchFamily="34" charset="0"/>
                <a:cs typeface="Gill Sans MT" panose="020B0502020104020203" pitchFamily="34" charset="0"/>
                <a:sym typeface="Gill Sans MT" panose="020B0502020104020203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600" dirty="0">
              <a:latin typeface="+mn-lt"/>
              <a:ea typeface="Gill Sans MT" panose="020B0502020104020203" pitchFamily="34" charset="0"/>
              <a:cs typeface="Gill Sans MT" panose="020B0502020104020203" pitchFamily="34" charset="0"/>
              <a:sym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8A1EBE45-C4C5-4B18-8F0D-00E15F73F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14775" y="298450"/>
            <a:ext cx="8318500" cy="950913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+mn-lt"/>
              </a:rPr>
              <a:t>Contact</a:t>
            </a:r>
          </a:p>
        </p:txBody>
      </p:sp>
      <p:sp>
        <p:nvSpPr>
          <p:cNvPr id="53251" name="Slide Number Placeholder 2">
            <a:extLst>
              <a:ext uri="{FF2B5EF4-FFF2-40B4-BE49-F238E27FC236}">
                <a16:creationId xmlns:a16="http://schemas.microsoft.com/office/drawing/2014/main" id="{DF3F4D36-ED3F-4444-A99B-33F88F6C6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2163" y="6550025"/>
            <a:ext cx="24384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FD0C8FAD-817A-420D-8BDA-5F85BF281DE1}" type="slidenum">
              <a:rPr lang="en-US" altLang="en-US" sz="1600" b="1">
                <a:solidFill>
                  <a:schemeClr val="bg1"/>
                </a:solidFill>
                <a:latin typeface="Gill Sans MT" panose="020B0502020104020203" pitchFamily="34" charset="0"/>
                <a:ea typeface="Gill Sans MT" panose="020B0502020104020203" pitchFamily="34" charset="0"/>
                <a:cs typeface="Gill Sans MT" panose="020B0502020104020203" pitchFamily="34" charset="0"/>
                <a:sym typeface="Gill Sans MT" panose="020B0502020104020203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600" b="1" dirty="0">
              <a:solidFill>
                <a:schemeClr val="bg1"/>
              </a:solidFill>
              <a:latin typeface="Gill Sans MT" panose="020B0502020104020203" pitchFamily="34" charset="0"/>
              <a:ea typeface="Gill Sans MT" panose="020B0502020104020203" pitchFamily="34" charset="0"/>
              <a:cs typeface="Gill Sans MT" panose="020B0502020104020203" pitchFamily="34" charset="0"/>
              <a:sym typeface="Gill Sans MT" panose="020B0502020104020203" pitchFamily="34" charset="0"/>
            </a:endParaRPr>
          </a:p>
        </p:txBody>
      </p:sp>
      <p:sp>
        <p:nvSpPr>
          <p:cNvPr id="53252" name="Content Placeholder 2">
            <a:extLst>
              <a:ext uri="{FF2B5EF4-FFF2-40B4-BE49-F238E27FC236}">
                <a16:creationId xmlns:a16="http://schemas.microsoft.com/office/drawing/2014/main" id="{C00D7DD7-F2DA-48ED-9BF5-24A109AABB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3550" y="1582735"/>
            <a:ext cx="7018338" cy="46482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 dirty="0"/>
              <a:t>Chris Impellitteri, PhD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/>
              <a:t>Lead, ORD PFAS Method Development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/>
              <a:t>US EPA Office of Research and Development 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>
                <a:hlinkClick r:id="rId3"/>
              </a:rPr>
              <a:t>Impellitteri.Christopher@epa.gov</a:t>
            </a:r>
            <a:endParaRPr lang="en-US" altLang="en-US" sz="2400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/>
              <a:t>513-487-2872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sz="2400" b="1" dirty="0"/>
              <a:t>Acknowledgement: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en-US" sz="2400" dirty="0"/>
              <a:t>Marc Mills and Andy Gillespie, US EPA ORD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800" i="1" dirty="0"/>
              <a:t>The views expressed in this presentation are those of the individual author and do not necessarily reflect the views and policies of the US EPA.</a:t>
            </a:r>
          </a:p>
        </p:txBody>
      </p:sp>
      <p:pic>
        <p:nvPicPr>
          <p:cNvPr id="53253" name="Picture 17">
            <a:extLst>
              <a:ext uri="{FF2B5EF4-FFF2-40B4-BE49-F238E27FC236}">
                <a16:creationId xmlns:a16="http://schemas.microsoft.com/office/drawing/2014/main" id="{73D42903-A767-4611-B870-ABD28F1A5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2" t="14574" r="13982" b="14702"/>
          <a:stretch>
            <a:fillRect/>
          </a:stretch>
        </p:blipFill>
        <p:spPr bwMode="auto">
          <a:xfrm>
            <a:off x="7653338" y="1319213"/>
            <a:ext cx="3786187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>
            <a:extLst>
              <a:ext uri="{FF2B5EF4-FFF2-40B4-BE49-F238E27FC236}">
                <a16:creationId xmlns:a16="http://schemas.microsoft.com/office/drawing/2014/main" id="{7DC5BEA2-C1BB-4BD3-BB12-21F4E82F5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" t="-3"/>
          <a:stretch>
            <a:fillRect/>
          </a:stretch>
        </p:blipFill>
        <p:spPr bwMode="auto">
          <a:xfrm>
            <a:off x="-11113" y="6067425"/>
            <a:ext cx="12192001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349DAD95-C707-475F-B63B-4D7390C702B3}"/>
              </a:ext>
            </a:extLst>
          </p:cNvPr>
          <p:cNvSpPr txBox="1">
            <a:spLocks/>
          </p:cNvSpPr>
          <p:nvPr/>
        </p:nvSpPr>
        <p:spPr>
          <a:xfrm>
            <a:off x="3187020" y="460769"/>
            <a:ext cx="54070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b="1" kern="800" dirty="0">
                <a:solidFill>
                  <a:srgbClr val="0070C0"/>
                </a:solidFill>
                <a:cs typeface="Arial" panose="020B0604020202020204" pitchFamily="34" charset="0"/>
              </a:rPr>
              <a:t>Methods ‒ Sampling</a:t>
            </a:r>
            <a:endParaRPr lang="en-US" sz="4400" b="1" kern="10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1A150F-AC88-46BD-BD85-22B5D034552D}"/>
              </a:ext>
            </a:extLst>
          </p:cNvPr>
          <p:cNvSpPr txBox="1"/>
          <p:nvPr/>
        </p:nvSpPr>
        <p:spPr>
          <a:xfrm>
            <a:off x="349250" y="1596572"/>
            <a:ext cx="11712575" cy="4493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200" b="1" dirty="0">
                <a:latin typeface="+mn-lt"/>
              </a:rPr>
              <a:t>Guidance to avoid cross contamination in sampling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+mn-lt"/>
              </a:rPr>
              <a:t>No teflon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+mn-lt"/>
              </a:rPr>
              <a:t>Avoid contact with clothes, materials containing PFAS (e.g. some food wrappers)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+mn-lt"/>
              </a:rPr>
              <a:t>See</a:t>
            </a:r>
            <a:r>
              <a:rPr lang="en-US" sz="2000" dirty="0">
                <a:latin typeface="+mn-lt"/>
              </a:rPr>
              <a:t>  </a:t>
            </a:r>
            <a:r>
              <a:rPr lang="en-US" sz="2600" dirty="0">
                <a:latin typeface="+mn-lt"/>
                <a:hlinkClick r:id="rId2"/>
              </a:rPr>
              <a:t>PFAS Analytical Methods Development and Sampling website</a:t>
            </a:r>
            <a:r>
              <a:rPr lang="en-US" sz="2000" dirty="0">
                <a:latin typeface="+mn-lt"/>
                <a:hlinkClick r:id="rId2"/>
              </a:rPr>
              <a:t> </a:t>
            </a:r>
            <a:endParaRPr lang="en-US" sz="2000" dirty="0">
              <a:latin typeface="+mn-lt"/>
            </a:endParaRP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Sampling guidance from states (e.g. MI)</a:t>
            </a:r>
            <a:endParaRPr lang="en-US" dirty="0">
              <a:latin typeface="+mn-lt"/>
            </a:endParaRP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Interstate Technology and Regulatory Council Fact Sheet: </a:t>
            </a:r>
            <a:r>
              <a:rPr lang="en-US" sz="2000" i="1" dirty="0">
                <a:latin typeface="+mn-lt"/>
              </a:rPr>
              <a:t>Site Characterization Considerations, Sampling Precautions, and Laboratory Analytical Methods for PFAS</a:t>
            </a:r>
          </a:p>
          <a:p>
            <a:pPr marL="342900" indent="-342900"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+mn-lt"/>
                <a:hlinkClick r:id="rId3"/>
              </a:rPr>
              <a:t>PFAS Quality Assurance Plan and Data Review </a:t>
            </a:r>
            <a:r>
              <a:rPr lang="en-US" sz="2600" dirty="0">
                <a:latin typeface="+mn-lt"/>
              </a:rPr>
              <a:t>technical brief</a:t>
            </a:r>
          </a:p>
          <a:p>
            <a:pPr marL="347472"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59884AAD-8A84-4119-ADEE-0BA26298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17860FA-09CD-42F8-B9CE-D91247AC4E97}" type="slidenum">
              <a:rPr lang="en-US" altLang="en-US">
                <a:solidFill>
                  <a:srgbClr val="898989"/>
                </a:solidFill>
                <a:latin typeface="+mn-lt"/>
              </a:rPr>
              <a:pPr/>
              <a:t>3</a:t>
            </a:fld>
            <a:endParaRPr lang="en-US" altLang="en-US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058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59884AAD-8A84-4119-ADEE-0BA26298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17860FA-09CD-42F8-B9CE-D91247AC4E97}" type="slidenum">
              <a:rPr lang="en-US" altLang="en-US">
                <a:solidFill>
                  <a:srgbClr val="898989"/>
                </a:solidFill>
                <a:latin typeface="+mn-lt"/>
              </a:rPr>
              <a:pPr/>
              <a:t>4</a:t>
            </a:fld>
            <a:endParaRPr lang="en-US" alt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26441-6540-4A6B-A6B5-58CD0E06C552}"/>
              </a:ext>
            </a:extLst>
          </p:cNvPr>
          <p:cNvSpPr txBox="1"/>
          <p:nvPr/>
        </p:nvSpPr>
        <p:spPr>
          <a:xfrm>
            <a:off x="323850" y="1484309"/>
            <a:ext cx="11696700" cy="49859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+mn-lt"/>
              </a:rPr>
              <a:t>Targeted methods </a:t>
            </a:r>
            <a:r>
              <a:rPr lang="en-US" sz="2600" dirty="0">
                <a:latin typeface="+mn-lt"/>
              </a:rPr>
              <a:t>are methods which are applicable to a specific defined set of known analytes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Analytical standards exist for quantitation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Method only ‘sees’ analytes on the targeted list – will not measure others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itchFamily="34" charset="0"/>
              </a:rPr>
              <a:t>‘One and done’ – once the analysis is complete, can’t look for other analytes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+mn-lt"/>
              </a:rPr>
              <a:t>Non-targeted methods </a:t>
            </a:r>
            <a:r>
              <a:rPr lang="en-US" sz="2600" dirty="0">
                <a:latin typeface="+mn-lt"/>
              </a:rPr>
              <a:t>involve the use of High Resolution Mass Spectrometry (HRMS) capable of identifying all analytes in a sample, known and unknown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Can quantitate those for which laboratory standards exist, otherwise may semi-quantitate based on known, structurally similar analytes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Can screen for lists of known suspects, can discover new/unknown analytes </a:t>
            </a:r>
          </a:p>
          <a:p>
            <a:pPr marL="800100" lvl="1" indent="-34290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Can store the HRMS data and go back later to look for analytes which were unidentified at the time of analysis, but which later become known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43B1E3D-DB24-4FDD-915C-BE9903E80785}"/>
              </a:ext>
            </a:extLst>
          </p:cNvPr>
          <p:cNvSpPr txBox="1">
            <a:spLocks noChangeArrowheads="1"/>
          </p:cNvSpPr>
          <p:nvPr/>
        </p:nvSpPr>
        <p:spPr>
          <a:xfrm>
            <a:off x="3181577" y="460282"/>
            <a:ext cx="77216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4400" b="1" dirty="0">
                <a:solidFill>
                  <a:srgbClr val="0070C0"/>
                </a:solidFill>
              </a:rPr>
              <a:t>Non-Targeted Analysis</a:t>
            </a:r>
          </a:p>
        </p:txBody>
      </p:sp>
    </p:spTree>
    <p:extLst>
      <p:ext uri="{BB962C8B-B14F-4D97-AF65-F5344CB8AC3E}">
        <p14:creationId xmlns:p14="http://schemas.microsoft.com/office/powerpoint/2010/main" val="61942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59884AAD-8A84-4119-ADEE-0BA26298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17860FA-09CD-42F8-B9CE-D91247AC4E97}" type="slidenum">
              <a:rPr lang="en-US" altLang="en-US">
                <a:solidFill>
                  <a:srgbClr val="898989"/>
                </a:solidFill>
                <a:latin typeface="+mn-lt"/>
              </a:rPr>
              <a:pPr/>
              <a:t>5</a:t>
            </a:fld>
            <a:endParaRPr lang="en-US" alt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6174D91-1D27-45C1-907B-769EB88B2E3C}"/>
              </a:ext>
            </a:extLst>
          </p:cNvPr>
          <p:cNvSpPr txBox="1">
            <a:spLocks/>
          </p:cNvSpPr>
          <p:nvPr/>
        </p:nvSpPr>
        <p:spPr>
          <a:xfrm>
            <a:off x="3201535" y="451077"/>
            <a:ext cx="7773987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b="1" kern="800" dirty="0">
                <a:solidFill>
                  <a:srgbClr val="0070C0"/>
                </a:solidFill>
                <a:cs typeface="Arial" panose="020B0604020202020204" pitchFamily="34" charset="0"/>
              </a:rPr>
              <a:t>Targeted vs Non-Targeted</a:t>
            </a:r>
            <a:endParaRPr lang="en-US" sz="4400" b="1" kern="1000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9BBA18-A016-48E7-9820-A00FDDBB281A}"/>
              </a:ext>
            </a:extLst>
          </p:cNvPr>
          <p:cNvSpPr/>
          <p:nvPr/>
        </p:nvSpPr>
        <p:spPr>
          <a:xfrm>
            <a:off x="0" y="1323294"/>
            <a:ext cx="12192000" cy="639762"/>
          </a:xfrm>
          <a:prstGeom prst="rect">
            <a:avLst/>
          </a:prstGeom>
          <a:solidFill>
            <a:srgbClr val="B2CCEC">
              <a:alpha val="30000"/>
            </a:srgbClr>
          </a:solidFill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0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9558461-80C8-4D6B-AD6F-2A6878BB976A}"/>
              </a:ext>
            </a:extLst>
          </p:cNvPr>
          <p:cNvSpPr txBox="1">
            <a:spLocks/>
          </p:cNvSpPr>
          <p:nvPr/>
        </p:nvSpPr>
        <p:spPr>
          <a:xfrm>
            <a:off x="344488" y="1301069"/>
            <a:ext cx="11503025" cy="534987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457200" indent="-4572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25437F"/>
              </a:buClr>
              <a:buFont typeface="Wingdings" pitchFamily="2" charset="2"/>
              <a:buChar char="u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375" indent="-396875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311275" indent="-2286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54175" indent="-2286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71719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71719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71719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71719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20000"/>
              </a:lnSpc>
              <a:buSzPct val="120000"/>
              <a:buFont typeface="Wingdings" pitchFamily="2" charset="2"/>
              <a:buNone/>
              <a:defRPr/>
            </a:pPr>
            <a:r>
              <a:rPr lang="en-US" sz="2000" b="1" kern="0" dirty="0">
                <a:solidFill>
                  <a:prstClr val="black"/>
                </a:solidFill>
                <a:cs typeface="Arial" panose="020B0604020202020204" pitchFamily="34" charset="0"/>
              </a:rPr>
              <a:t>Explore unknown compounds using high resolution mass spectrometry. Identify a peak in a chromatogram and to ultimately predict the identity of this unknown.</a:t>
            </a:r>
          </a:p>
          <a:p>
            <a:pPr lvl="1" eaLnBrk="1" hangingPunct="1">
              <a:buClr>
                <a:srgbClr val="1F497D"/>
              </a:buClr>
              <a:buSzPct val="120000"/>
              <a:buFont typeface="Calibri" panose="020F0502020204030204" pitchFamily="34" charset="0"/>
              <a:buChar char="↓"/>
              <a:defRPr/>
            </a:pPr>
            <a:endParaRPr lang="en-US" sz="1600" kern="0" dirty="0">
              <a:solidFill>
                <a:prstClr val="black"/>
              </a:solidFill>
            </a:endParaRPr>
          </a:p>
          <a:p>
            <a:pPr eaLnBrk="1" hangingPunct="1">
              <a:buSzPct val="120000"/>
              <a:buFont typeface="Calibri" panose="020F0502020204030204" pitchFamily="34" charset="0"/>
              <a:buChar char="↓"/>
              <a:defRPr/>
            </a:pPr>
            <a:r>
              <a:rPr lang="en-US" sz="2000" b="1" kern="0" dirty="0">
                <a:solidFill>
                  <a:srgbClr val="4B84B1"/>
                </a:solidFill>
                <a:cs typeface="Arial" panose="020B0604020202020204" pitchFamily="34" charset="0"/>
              </a:rPr>
              <a:t>Mass spectrometer assigns a high resolution mass for peaks observed in the chromatogram</a:t>
            </a:r>
          </a:p>
          <a:p>
            <a:pPr eaLnBrk="1" hangingPunct="1">
              <a:buSzPct val="120000"/>
              <a:buFont typeface="Calibri" panose="020F0502020204030204" pitchFamily="34" charset="0"/>
              <a:buChar char="↓"/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 eaLnBrk="1" hangingPunct="1">
              <a:buSzPct val="120000"/>
              <a:buFont typeface="Calibri" panose="020F0502020204030204" pitchFamily="34" charset="0"/>
              <a:buChar char="↓"/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 eaLnBrk="1" hangingPunct="1">
              <a:buSzPct val="120000"/>
              <a:buFont typeface="Calibri" panose="020F0502020204030204" pitchFamily="34" charset="0"/>
              <a:buChar char="↓"/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 eaLnBrk="1" hangingPunct="1">
              <a:buSzPct val="120000"/>
              <a:buFont typeface="Calibri" panose="020F0502020204030204" pitchFamily="34" charset="0"/>
              <a:buChar char="↓"/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 eaLnBrk="1" hangingPunct="1">
              <a:buSzPct val="120000"/>
              <a:buFont typeface="Calibri" panose="020F0502020204030204" pitchFamily="34" charset="0"/>
              <a:buChar char="↓"/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 eaLnBrk="1" hangingPunct="1">
              <a:buSzPct val="120000"/>
              <a:buFont typeface="Calibri" panose="020F0502020204030204" pitchFamily="34" charset="0"/>
              <a:buChar char="↓"/>
              <a:defRPr/>
            </a:pPr>
            <a:r>
              <a:rPr lang="en-US" sz="2000" b="1" kern="0" dirty="0">
                <a:solidFill>
                  <a:srgbClr val="4B84B1"/>
                </a:solidFill>
                <a:cs typeface="Arial" panose="020B0604020202020204" pitchFamily="34" charset="0"/>
              </a:rPr>
              <a:t>Software calculates the exact number and type of atoms needed to achieve the measured mass</a:t>
            </a:r>
            <a:endParaRPr lang="en-US" sz="2000" b="1" kern="0" dirty="0">
              <a:solidFill>
                <a:srgbClr val="4B84B1"/>
              </a:solidFill>
            </a:endParaRPr>
          </a:p>
          <a:p>
            <a:pPr eaLnBrk="1" hangingPunct="1">
              <a:buSzPct val="120000"/>
              <a:buFont typeface="Calibri" panose="020F0502020204030204" pitchFamily="34" charset="0"/>
              <a:buChar char="↓"/>
              <a:defRPr/>
            </a:pPr>
            <a:endParaRPr lang="en-US" sz="2000" b="1" kern="0" baseline="-25000" dirty="0">
              <a:solidFill>
                <a:srgbClr val="4B84B1"/>
              </a:solidFill>
            </a:endParaRPr>
          </a:p>
          <a:p>
            <a:pPr eaLnBrk="1" hangingPunct="1">
              <a:buSzPct val="120000"/>
              <a:buFont typeface="Calibri" panose="020F0502020204030204" pitchFamily="34" charset="0"/>
              <a:buChar char="↓"/>
              <a:defRPr/>
            </a:pPr>
            <a:endParaRPr lang="en-US" sz="2000" b="1" kern="0" baseline="-25000" dirty="0">
              <a:solidFill>
                <a:srgbClr val="4B84B1"/>
              </a:solidFill>
            </a:endParaRPr>
          </a:p>
          <a:p>
            <a:pPr eaLnBrk="1" hangingPunct="1">
              <a:buSzPct val="120000"/>
              <a:buFont typeface="Calibri" panose="020F0502020204030204" pitchFamily="34" charset="0"/>
              <a:buChar char="↓"/>
              <a:defRPr/>
            </a:pPr>
            <a:r>
              <a:rPr lang="en-US" sz="2000" b="1" kern="0" dirty="0">
                <a:solidFill>
                  <a:srgbClr val="4B84B1"/>
                </a:solidFill>
                <a:cs typeface="Arial" panose="020B0604020202020204" pitchFamily="34" charset="0"/>
              </a:rPr>
              <a:t>Fragmentation experiments allow determination of most likely structure:</a:t>
            </a:r>
          </a:p>
          <a:p>
            <a:pPr eaLnBrk="1" hangingPunct="1">
              <a:buSzPct val="120000"/>
              <a:buFont typeface="Calibri" panose="020F0502020204030204" pitchFamily="34" charset="0"/>
              <a:buChar char="↓"/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 eaLnBrk="1" hangingPunct="1">
              <a:buSzPct val="120000"/>
              <a:buFont typeface="Calibri" panose="020F0502020204030204" pitchFamily="34" charset="0"/>
              <a:buChar char="↓"/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 eaLnBrk="1" hangingPunct="1">
              <a:buSzPct val="120000"/>
              <a:buFont typeface="Calibri" panose="020F0502020204030204" pitchFamily="34" charset="0"/>
              <a:buChar char="↓"/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 eaLnBrk="1" hangingPunct="1">
              <a:buSzPct val="120000"/>
              <a:buFont typeface="Calibri" panose="020F0502020204030204" pitchFamily="34" charset="0"/>
              <a:buChar char="↓"/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 eaLnBrk="1" hangingPunct="1">
              <a:buSzPct val="120000"/>
              <a:buFont typeface="Calibri" panose="020F0502020204030204" pitchFamily="34" charset="0"/>
              <a:buChar char="↓"/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 eaLnBrk="1" hangingPunct="1">
              <a:buSzPct val="120000"/>
              <a:buFont typeface="Calibri" panose="020F0502020204030204" pitchFamily="34" charset="0"/>
              <a:buChar char="↓"/>
              <a:defRPr/>
            </a:pPr>
            <a:endParaRPr lang="en-US" sz="2000" kern="0" dirty="0">
              <a:solidFill>
                <a:prstClr val="black"/>
              </a:solidFill>
            </a:endParaRPr>
          </a:p>
          <a:p>
            <a:pPr eaLnBrk="1" hangingPunct="1">
              <a:buSzPct val="120000"/>
              <a:buFont typeface="Calibri" panose="020F0502020204030204" pitchFamily="34" charset="0"/>
              <a:buChar char="↓"/>
              <a:defRPr/>
            </a:pPr>
            <a:r>
              <a:rPr lang="en-US" sz="2000" b="1" kern="0" dirty="0">
                <a:solidFill>
                  <a:srgbClr val="4B84B1"/>
                </a:solidFill>
                <a:cs typeface="Arial" panose="020B0604020202020204" pitchFamily="34" charset="0"/>
              </a:rPr>
              <a:t>Using mass, formula and structure, identity can be assigned by searching against databases of known compounds</a:t>
            </a:r>
          </a:p>
          <a:p>
            <a:pPr eaLnBrk="1" hangingPunct="1">
              <a:buSzPct val="120000"/>
              <a:buFont typeface="Calibri" panose="020F0502020204030204" pitchFamily="34" charset="0"/>
              <a:buChar char="↓"/>
              <a:defRPr/>
            </a:pPr>
            <a:endParaRPr lang="en-US" sz="2000" b="1" kern="0" dirty="0">
              <a:solidFill>
                <a:srgbClr val="4B84B1"/>
              </a:solidFill>
            </a:endParaRPr>
          </a:p>
          <a:p>
            <a:pPr eaLnBrk="1" hangingPunct="1">
              <a:buSzPct val="120000"/>
              <a:buFont typeface="Calibri" panose="020F0502020204030204" pitchFamily="34" charset="0"/>
              <a:buChar char="↓"/>
              <a:defRPr/>
            </a:pPr>
            <a:r>
              <a:rPr lang="en-US" sz="2000" b="1" kern="0" dirty="0">
                <a:solidFill>
                  <a:srgbClr val="4B84B1"/>
                </a:solidFill>
                <a:cs typeface="Arial" panose="020B0604020202020204" pitchFamily="34" charset="0"/>
              </a:rPr>
              <a:t>Compare peak to commercial to confirm identification if possible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2A78537-D2D8-4DA1-B323-63B4DE52D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2398711"/>
            <a:ext cx="29337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0">
            <a:extLst>
              <a:ext uri="{FF2B5EF4-FFF2-40B4-BE49-F238E27FC236}">
                <a16:creationId xmlns:a16="http://schemas.microsoft.com/office/drawing/2014/main" id="{6FB86A35-EF63-463F-B126-9D138E7C53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861703"/>
              </p:ext>
            </p:extLst>
          </p:nvPr>
        </p:nvGraphicFramePr>
        <p:xfrm>
          <a:off x="2422525" y="4457019"/>
          <a:ext cx="3819033" cy="1305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emSketch" r:id="rId4" imgW="5290457" imgH="1807029" progId="ACD.ChemSketch.20">
                  <p:embed/>
                </p:oleObj>
              </mc:Choice>
              <mc:Fallback>
                <p:oleObj name="ChemSketch" r:id="rId4" imgW="5290457" imgH="1807029" progId="ACD.ChemSketch.20">
                  <p:embed/>
                  <p:pic>
                    <p:nvPicPr>
                      <p:cNvPr id="10" name="Object 10">
                        <a:extLst>
                          <a:ext uri="{FF2B5EF4-FFF2-40B4-BE49-F238E27FC236}">
                            <a16:creationId xmlns:a16="http://schemas.microsoft.com/office/drawing/2014/main" id="{6FB86A35-EF63-463F-B126-9D138E7C53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4457019"/>
                        <a:ext cx="3819033" cy="1305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34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59884AAD-8A84-4119-ADEE-0BA26298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17860FA-09CD-42F8-B9CE-D91247AC4E97}" type="slidenum">
              <a:rPr lang="en-US" altLang="en-US">
                <a:solidFill>
                  <a:srgbClr val="898989"/>
                </a:solidFill>
                <a:latin typeface="+mn-lt"/>
              </a:rPr>
              <a:pPr/>
              <a:t>6</a:t>
            </a:fld>
            <a:endParaRPr lang="en-US" alt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99A3B92-EA35-4838-B72A-9F968E893F0B}"/>
              </a:ext>
            </a:extLst>
          </p:cNvPr>
          <p:cNvSpPr txBox="1">
            <a:spLocks/>
          </p:cNvSpPr>
          <p:nvPr/>
        </p:nvSpPr>
        <p:spPr>
          <a:xfrm>
            <a:off x="3114449" y="474797"/>
            <a:ext cx="7773987" cy="641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b="1" kern="800" dirty="0">
                <a:solidFill>
                  <a:srgbClr val="0070C0"/>
                </a:solidFill>
                <a:cs typeface="Arial" panose="020B0604020202020204" pitchFamily="34" charset="0"/>
              </a:rPr>
              <a:t>Types of Analytical Methods</a:t>
            </a:r>
            <a:endParaRPr lang="en-US" sz="4400" b="1" kern="10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F7508B-5980-46F4-8BB7-B026D71A1836}"/>
              </a:ext>
            </a:extLst>
          </p:cNvPr>
          <p:cNvSpPr txBox="1"/>
          <p:nvPr/>
        </p:nvSpPr>
        <p:spPr>
          <a:xfrm>
            <a:off x="323850" y="1526951"/>
            <a:ext cx="11696700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 dirty="0">
                <a:latin typeface="+mn-lt"/>
              </a:rPr>
              <a:t>Three broad classes of methods: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EPA Standard Methods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latin typeface="+mn-lt"/>
                <a:cs typeface="Arial" pitchFamily="34" charset="0"/>
              </a:rPr>
              <a:t>Methods which have been through a multi-lab validation following a particular rulemaking or guidance effort and are available to support Agency regulatory or guidance activities</a:t>
            </a:r>
            <a:endParaRPr lang="en-US" sz="2300" dirty="0">
              <a:latin typeface="+mn-lt"/>
            </a:endParaRPr>
          </a:p>
          <a:p>
            <a:pPr marL="342900" indent="-342900"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Research Methods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latin typeface="+mn-lt"/>
              </a:rPr>
              <a:t>Methods which have been developed by an EPA ORD laboratory for research purposes; QA’ed and peer reviewed via publication, but not multi-lab validated, not considered EPA Standard Methods</a:t>
            </a:r>
          </a:p>
          <a:p>
            <a:pPr marL="342900" indent="-342900"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n-lt"/>
              </a:rPr>
              <a:t>Developmental Methods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300" dirty="0">
                <a:latin typeface="+mn-lt"/>
                <a:cs typeface="Arial" pitchFamily="34" charset="0"/>
              </a:rPr>
              <a:t>Methods which are currently undergoing research, development and testing; might become Standard Methods or Research Methods</a:t>
            </a:r>
          </a:p>
        </p:txBody>
      </p:sp>
    </p:spTree>
    <p:extLst>
      <p:ext uri="{BB962C8B-B14F-4D97-AF65-F5344CB8AC3E}">
        <p14:creationId xmlns:p14="http://schemas.microsoft.com/office/powerpoint/2010/main" val="446045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59884AAD-8A84-4119-ADEE-0BA26298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17860FA-09CD-42F8-B9CE-D91247AC4E97}" type="slidenum">
              <a:rPr lang="en-US" altLang="en-US">
                <a:solidFill>
                  <a:srgbClr val="898989"/>
                </a:solidFill>
                <a:latin typeface="+mn-lt"/>
              </a:rPr>
              <a:pPr/>
              <a:t>7</a:t>
            </a:fld>
            <a:endParaRPr lang="en-US" alt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99A3B92-EA35-4838-B72A-9F968E893F0B}"/>
              </a:ext>
            </a:extLst>
          </p:cNvPr>
          <p:cNvSpPr txBox="1">
            <a:spLocks/>
          </p:cNvSpPr>
          <p:nvPr/>
        </p:nvSpPr>
        <p:spPr>
          <a:xfrm>
            <a:off x="3114449" y="474797"/>
            <a:ext cx="7773987" cy="641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b="1" kern="800" dirty="0">
                <a:solidFill>
                  <a:srgbClr val="0070C0"/>
                </a:solidFill>
                <a:cs typeface="Arial" panose="020B0604020202020204" pitchFamily="34" charset="0"/>
              </a:rPr>
              <a:t>Types of Standard Methods</a:t>
            </a:r>
            <a:endParaRPr lang="en-US" sz="4400" b="1" kern="10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2698F2-AE79-482C-A172-584DEA7F9C88}"/>
              </a:ext>
            </a:extLst>
          </p:cNvPr>
          <p:cNvSpPr txBox="1"/>
          <p:nvPr/>
        </p:nvSpPr>
        <p:spPr>
          <a:xfrm>
            <a:off x="323850" y="1455284"/>
            <a:ext cx="11696700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 dirty="0">
                <a:latin typeface="+mn-lt"/>
              </a:rPr>
              <a:t>Three broad categories of EPA Standard Methods related to water:</a:t>
            </a:r>
          </a:p>
          <a:p>
            <a:pPr marL="342900" indent="-342900" eaLnBrk="1" fontAlgn="auto" hangingPunct="1">
              <a:spcBef>
                <a:spcPts val="120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n-lt"/>
                <a:hlinkClick r:id="rId2"/>
              </a:rPr>
              <a:t>Safe Drinking Water Act Methods</a:t>
            </a:r>
            <a:endParaRPr lang="en-US" sz="3200" dirty="0">
              <a:latin typeface="+mn-lt"/>
            </a:endParaRPr>
          </a:p>
          <a:p>
            <a:pPr marL="342900" indent="-342900" eaLnBrk="1" fontAlgn="auto" hangingPunct="1">
              <a:spcBef>
                <a:spcPts val="120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n-lt"/>
                <a:hlinkClick r:id="rId3"/>
              </a:rPr>
              <a:t>Clean Water Act Methods</a:t>
            </a:r>
            <a:endParaRPr lang="en-US" sz="3200" dirty="0">
              <a:latin typeface="+mn-lt"/>
            </a:endParaRPr>
          </a:p>
          <a:p>
            <a:pPr marL="342900" indent="-342900" eaLnBrk="1" fontAlgn="auto" hangingPunct="1">
              <a:spcBef>
                <a:spcPts val="1200"/>
              </a:spcBef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n-lt"/>
                <a:hlinkClick r:id="rId4"/>
              </a:rPr>
              <a:t>SW846 Methods</a:t>
            </a:r>
            <a:endParaRPr lang="en-US" sz="32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</a:rPr>
              <a:t>These are generally targeted methods for solids and water.</a:t>
            </a:r>
          </a:p>
        </p:txBody>
      </p:sp>
    </p:spTree>
    <p:extLst>
      <p:ext uri="{BB962C8B-B14F-4D97-AF65-F5344CB8AC3E}">
        <p14:creationId xmlns:p14="http://schemas.microsoft.com/office/powerpoint/2010/main" val="135932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59884AAD-8A84-4119-ADEE-0BA26298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17860FA-09CD-42F8-B9CE-D91247AC4E97}" type="slidenum">
              <a:rPr lang="en-US" altLang="en-US">
                <a:solidFill>
                  <a:srgbClr val="898989"/>
                </a:solidFill>
                <a:latin typeface="+mn-lt"/>
              </a:rPr>
              <a:pPr/>
              <a:t>8</a:t>
            </a:fld>
            <a:endParaRPr lang="en-US" alt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99A3B92-EA35-4838-B72A-9F968E893F0B}"/>
              </a:ext>
            </a:extLst>
          </p:cNvPr>
          <p:cNvSpPr txBox="1">
            <a:spLocks/>
          </p:cNvSpPr>
          <p:nvPr/>
        </p:nvSpPr>
        <p:spPr>
          <a:xfrm>
            <a:off x="3114449" y="474797"/>
            <a:ext cx="7916408" cy="641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kern="800" dirty="0">
                <a:solidFill>
                  <a:srgbClr val="0070C0"/>
                </a:solidFill>
                <a:cs typeface="Arial" panose="020B0604020202020204" pitchFamily="34" charset="0"/>
              </a:rPr>
              <a:t>Drinking</a:t>
            </a:r>
            <a:r>
              <a:rPr lang="en-US" sz="3600" b="1" kern="800" dirty="0">
                <a:solidFill>
                  <a:srgbClr val="0070C0"/>
                </a:solidFill>
              </a:rPr>
              <a:t> Water Method 537: Revision I</a:t>
            </a:r>
            <a:endParaRPr lang="en-US" sz="3600" b="1" kern="1000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CA782D-F3B8-4CE9-8E81-940853C0DF70}"/>
              </a:ext>
            </a:extLst>
          </p:cNvPr>
          <p:cNvSpPr/>
          <p:nvPr/>
        </p:nvSpPr>
        <p:spPr>
          <a:xfrm>
            <a:off x="7446963" y="1317625"/>
            <a:ext cx="4745037" cy="5540375"/>
          </a:xfrm>
          <a:prstGeom prst="rect">
            <a:avLst/>
          </a:prstGeom>
          <a:solidFill>
            <a:srgbClr val="80C4D6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576028-5817-49A8-BAA1-8F205C8EA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041" y="1488315"/>
            <a:ext cx="3206694" cy="3988600"/>
          </a:xfrm>
          <a:prstGeom prst="rect">
            <a:avLst/>
          </a:prstGeom>
          <a:solidFill>
            <a:srgbClr val="8DB4E3"/>
          </a:solidFill>
          <a:ln w="41275" cap="sq">
            <a:solidFill>
              <a:srgbClr val="558ED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ACD995-6980-45B1-AA93-A07F921DC2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0465">
            <a:off x="8771097" y="2055191"/>
            <a:ext cx="3093340" cy="4120763"/>
          </a:xfrm>
          <a:prstGeom prst="rect">
            <a:avLst/>
          </a:prstGeom>
          <a:solidFill>
            <a:srgbClr val="FFFFFF">
              <a:shade val="85000"/>
            </a:srgbClr>
          </a:solidFill>
          <a:ln w="41275" cap="sq">
            <a:solidFill>
              <a:srgbClr val="8DB4E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1AB33D1-DDE5-4FB7-8A13-711383D6A586}"/>
              </a:ext>
            </a:extLst>
          </p:cNvPr>
          <p:cNvSpPr txBox="1">
            <a:spLocks/>
          </p:cNvSpPr>
          <p:nvPr/>
        </p:nvSpPr>
        <p:spPr>
          <a:xfrm>
            <a:off x="177799" y="1461404"/>
            <a:ext cx="6905171" cy="525780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 eaLnBrk="1" fontAlgn="auto" hangingPunct="1">
              <a:spcAft>
                <a:spcPts val="0"/>
              </a:spcAft>
              <a:defRPr/>
            </a:pPr>
            <a:r>
              <a:rPr lang="en-US" sz="2200" dirty="0">
                <a:cs typeface="Arial" pitchFamily="34" charset="0"/>
              </a:rPr>
              <a:t>Update: External lab validation for additional analytes by 537</a:t>
            </a:r>
          </a:p>
          <a:p>
            <a:pPr marL="548640" lvl="2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600" dirty="0">
                <a:cs typeface="Arial" pitchFamily="34" charset="0"/>
              </a:rPr>
              <a:t>Perfluoro-2-propoxypropanoic acid (GenX chemical HFPO-DA, CAS 13252-13-6)</a:t>
            </a:r>
          </a:p>
          <a:p>
            <a:pPr marL="548640" lvl="2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600" dirty="0">
                <a:cs typeface="Arial" pitchFamily="34" charset="0"/>
              </a:rPr>
              <a:t>Potassium 9-chlorohexadecafluoro-3-oxanone-1-sulfonate (9Cl-PF3ONS, CAS 73606-19-6)</a:t>
            </a:r>
          </a:p>
          <a:p>
            <a:pPr marL="548640" lvl="2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600" dirty="0">
                <a:cs typeface="Arial" pitchFamily="34" charset="0"/>
              </a:rPr>
              <a:t>Potassium 11-chloroeicosafluoro-3-oxaundecane-1-sulfonate (11Cl-PF3OUdS, CAS 83329-89-9)</a:t>
            </a:r>
          </a:p>
          <a:p>
            <a:pPr marL="548640" lvl="2" eaLnBrk="1" fontAlgn="auto" hangingPunct="1">
              <a:spcBef>
                <a:spcPts val="300"/>
              </a:spcBef>
              <a:spcAft>
                <a:spcPts val="1400"/>
              </a:spcAft>
              <a:defRPr/>
            </a:pPr>
            <a:r>
              <a:rPr lang="en-US" sz="1600" dirty="0">
                <a:cs typeface="Arial" pitchFamily="34" charset="0"/>
              </a:rPr>
              <a:t>Sodium dodecafluoro-3H-4,8-dioxanonate (ADONA, CAS 958445-44-8)</a:t>
            </a:r>
          </a:p>
          <a:p>
            <a:pPr marL="274320" lvl="1" indent="-274320" eaLnBrk="1" fontAlgn="auto" hangingPunct="1">
              <a:spcBef>
                <a:spcPts val="600"/>
              </a:spcBef>
              <a:spcAft>
                <a:spcPts val="1600"/>
              </a:spcAft>
              <a:defRPr/>
            </a:pPr>
            <a:r>
              <a:rPr lang="en-US" sz="2000" dirty="0">
                <a:cs typeface="Arial" pitchFamily="34" charset="0"/>
              </a:rPr>
              <a:t>Incorporated clarifications issued in </a:t>
            </a:r>
            <a:r>
              <a:rPr lang="en-US" sz="2000" dirty="0">
                <a:cs typeface="Arial" pitchFamily="34" charset="0"/>
                <a:hlinkClick r:id="rId4"/>
              </a:rPr>
              <a:t>EPA Technical Advisory- </a:t>
            </a:r>
            <a:r>
              <a:rPr lang="en-US" sz="2000" dirty="0">
                <a:hlinkClick r:id="rId4"/>
              </a:rPr>
              <a:t>Laboratory Analysis of Drinking Water Samples for Perfluorooctanoic Acid (PFOA) Using EPA Method 537 Rev. 1.1</a:t>
            </a:r>
            <a:r>
              <a:rPr lang="en-US" sz="2000" dirty="0">
                <a:cs typeface="Arial" pitchFamily="34" charset="0"/>
                <a:hlinkClick r:id="rId4"/>
              </a:rPr>
              <a:t> </a:t>
            </a:r>
            <a:endParaRPr lang="en-US" sz="2000" dirty="0">
              <a:cs typeface="Arial" pitchFamily="34" charset="0"/>
            </a:endParaRPr>
          </a:p>
          <a:p>
            <a:pPr marL="274320" lvl="1" indent="-274320" eaLnBrk="1" fontAlgn="auto" hangingPunct="1">
              <a:spcBef>
                <a:spcPts val="600"/>
              </a:spcBef>
              <a:spcAft>
                <a:spcPts val="1600"/>
              </a:spcAft>
              <a:defRPr/>
            </a:pPr>
            <a:r>
              <a:rPr lang="en-US" sz="2000" dirty="0">
                <a:cs typeface="Arial" pitchFamily="34" charset="0"/>
                <a:hlinkClick r:id="rId5"/>
              </a:rPr>
              <a:t>Final published method </a:t>
            </a:r>
            <a:r>
              <a:rPr lang="en-US" sz="2000" dirty="0">
                <a:cs typeface="Arial" pitchFamily="34" charset="0"/>
              </a:rPr>
              <a:t>(November 2018)</a:t>
            </a:r>
          </a:p>
          <a:p>
            <a:pPr marL="274320" lvl="1" indent="-274320" eaLnBrk="1" fontAlgn="auto" hangingPunct="1">
              <a:spcBef>
                <a:spcPts val="600"/>
              </a:spcBef>
              <a:spcAft>
                <a:spcPts val="1800"/>
              </a:spcAft>
              <a:defRPr/>
            </a:pPr>
            <a:r>
              <a:rPr lang="en-US" sz="2000" dirty="0">
                <a:cs typeface="Arial" pitchFamily="34" charset="0"/>
              </a:rPr>
              <a:t>LC/MS/MS with internal standards. </a:t>
            </a:r>
            <a:r>
              <a:rPr lang="en-US" sz="2000" dirty="0"/>
              <a:t>Single lab lowest concentration minimum reporting levels (LCMRLs) range from 0.53-6.3 ng/L</a:t>
            </a:r>
            <a:endParaRPr lang="en-US" sz="20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782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59884AAD-8A84-4119-ADEE-0BA26298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17860FA-09CD-42F8-B9CE-D91247AC4E97}" type="slidenum">
              <a:rPr lang="en-US" altLang="en-US">
                <a:solidFill>
                  <a:srgbClr val="898989"/>
                </a:solidFill>
                <a:latin typeface="+mn-lt"/>
              </a:rPr>
              <a:pPr/>
              <a:t>9</a:t>
            </a:fld>
            <a:endParaRPr lang="en-US" altLang="en-US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99A3B92-EA35-4838-B72A-9F968E893F0B}"/>
              </a:ext>
            </a:extLst>
          </p:cNvPr>
          <p:cNvSpPr txBox="1">
            <a:spLocks/>
          </p:cNvSpPr>
          <p:nvPr/>
        </p:nvSpPr>
        <p:spPr>
          <a:xfrm>
            <a:off x="3114449" y="474797"/>
            <a:ext cx="7916408" cy="641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kern="800" dirty="0">
                <a:solidFill>
                  <a:srgbClr val="0070C0"/>
                </a:solidFill>
                <a:cs typeface="Arial" panose="020B0604020202020204" pitchFamily="34" charset="0"/>
              </a:rPr>
              <a:t>Drinking</a:t>
            </a:r>
            <a:r>
              <a:rPr lang="en-US" sz="3600" b="1" kern="800" dirty="0">
                <a:solidFill>
                  <a:srgbClr val="0070C0"/>
                </a:solidFill>
              </a:rPr>
              <a:t> Water Method 537: "Modified"</a:t>
            </a:r>
            <a:endParaRPr lang="en-US" sz="3600" b="1" kern="1000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CA782D-F3B8-4CE9-8E81-940853C0DF70}"/>
              </a:ext>
            </a:extLst>
          </p:cNvPr>
          <p:cNvSpPr/>
          <p:nvPr/>
        </p:nvSpPr>
        <p:spPr>
          <a:xfrm>
            <a:off x="7446963" y="1317625"/>
            <a:ext cx="4745037" cy="5540375"/>
          </a:xfrm>
          <a:prstGeom prst="rect">
            <a:avLst/>
          </a:prstGeom>
          <a:solidFill>
            <a:srgbClr val="80C4D6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576028-5817-49A8-BAA1-8F205C8EA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041" y="1488315"/>
            <a:ext cx="3206694" cy="3988600"/>
          </a:xfrm>
          <a:prstGeom prst="rect">
            <a:avLst/>
          </a:prstGeom>
          <a:solidFill>
            <a:srgbClr val="8DB4E3"/>
          </a:solidFill>
          <a:ln w="41275" cap="sq">
            <a:solidFill>
              <a:srgbClr val="558ED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ACD995-6980-45B1-AA93-A07F921DC2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0465">
            <a:off x="8771097" y="2055191"/>
            <a:ext cx="3093340" cy="4120763"/>
          </a:xfrm>
          <a:prstGeom prst="rect">
            <a:avLst/>
          </a:prstGeom>
          <a:solidFill>
            <a:srgbClr val="FFFFFF">
              <a:shade val="85000"/>
            </a:srgbClr>
          </a:solidFill>
          <a:ln w="41275" cap="sq">
            <a:solidFill>
              <a:srgbClr val="8DB4E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F8A042A-3572-45F6-8E79-C0049998389D}"/>
              </a:ext>
            </a:extLst>
          </p:cNvPr>
          <p:cNvSpPr txBox="1">
            <a:spLocks/>
          </p:cNvSpPr>
          <p:nvPr/>
        </p:nvSpPr>
        <p:spPr>
          <a:xfrm>
            <a:off x="160338" y="1846263"/>
            <a:ext cx="6656387" cy="456565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 eaLnBrk="1" fontAlgn="auto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sz="2800" dirty="0">
                <a:cs typeface="Arial" pitchFamily="34" charset="0"/>
              </a:rPr>
              <a:t>Method 537 is often modified by analytical laboratories for use on non-drinking water samples</a:t>
            </a:r>
          </a:p>
          <a:p>
            <a:pPr marL="274320" lvl="1" indent="-274320" eaLnBrk="1" fontAlgn="auto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sz="2800" dirty="0">
                <a:cs typeface="Arial" pitchFamily="34" charset="0"/>
              </a:rPr>
              <a:t>If modifications are made that are not explicitly listed in 537 or 537 Revision 1, the method is not considered 537 by EPA</a:t>
            </a:r>
          </a:p>
          <a:p>
            <a:pPr marL="274320" lvl="1" indent="-274320" eaLnBrk="1" fontAlgn="auto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sz="2800" dirty="0">
                <a:cs typeface="Arial" pitchFamily="34" charset="0"/>
              </a:rPr>
              <a:t>The most common modification is inclusion of isotope dilution</a:t>
            </a:r>
          </a:p>
        </p:txBody>
      </p:sp>
      <p:sp>
        <p:nvSpPr>
          <p:cNvPr id="12" name="&quot;Not Allowed&quot; Symbol 11">
            <a:extLst>
              <a:ext uri="{FF2B5EF4-FFF2-40B4-BE49-F238E27FC236}">
                <a16:creationId xmlns:a16="http://schemas.microsoft.com/office/drawing/2014/main" id="{4B5BB433-0588-417F-8E9C-93D8BB2F404B}"/>
              </a:ext>
            </a:extLst>
          </p:cNvPr>
          <p:cNvSpPr/>
          <p:nvPr/>
        </p:nvSpPr>
        <p:spPr>
          <a:xfrm>
            <a:off x="7446963" y="1708150"/>
            <a:ext cx="4356100" cy="4254500"/>
          </a:xfrm>
          <a:prstGeom prst="noSmoking">
            <a:avLst>
              <a:gd name="adj" fmla="val 6157"/>
            </a:avLst>
          </a:prstGeom>
          <a:solidFill>
            <a:srgbClr val="C00000">
              <a:alpha val="9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4A292E6-868C-4621-8228-9D98E7B66D8F}"/>
              </a:ext>
            </a:extLst>
          </p:cNvPr>
          <p:cNvSpPr/>
          <p:nvPr/>
        </p:nvSpPr>
        <p:spPr>
          <a:xfrm>
            <a:off x="6523038" y="3638550"/>
            <a:ext cx="773112" cy="50958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27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2020-02-07T15:49:05+00:00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Status xmlns="c434c5cb-a64d-49b9-9e9b-a0839e44a4c1">Pending</Records_x0020_Status>
    <Records_x0020_Date xmlns="c434c5cb-a64d-49b9-9e9b-a0839e44a4c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29f62856-1543-49d4-a736-4569d363f533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FE2164F8000C47A7820D31B751069F" ma:contentTypeVersion="34" ma:contentTypeDescription="Create a new document." ma:contentTypeScope="" ma:versionID="f4fae2d3f4c6e0c47093ff8dc299f6d9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c434c5cb-a64d-49b9-9e9b-a0839e44a4c1" xmlns:ns7="19054fa2-c3dc-42f8-9d2c-826472737ed4" targetNamespace="http://schemas.microsoft.com/office/2006/metadata/properties" ma:root="true" ma:fieldsID="b7a9e80ec5b656038df3e6d618c66fbd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c434c5cb-a64d-49b9-9e9b-a0839e44a4c1"/>
    <xsd:import namespace="19054fa2-c3dc-42f8-9d2c-826472737ed4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6:Records_x0020_Status" minOccurs="0"/>
                <xsd:element ref="ns6:Records_x0020_Date" minOccurs="0"/>
                <xsd:element ref="ns7:MediaServiceMetadata" minOccurs="0"/>
                <xsd:element ref="ns7:MediaServiceFastMetadata" minOccurs="0"/>
                <xsd:element ref="ns7:MediaServiceDateTaken" minOccurs="0"/>
                <xsd:element ref="ns7:MediaServiceAutoTags" minOccurs="0"/>
                <xsd:element ref="ns7:MediaServiceOCR" minOccurs="0"/>
                <xsd:element ref="ns7:MediaServiceGenerationTime" minOccurs="0"/>
                <xsd:element ref="ns7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1bd4bb6e-8608-48e4-af4c-230912f62443}" ma:internalName="TaxCatchAllLabel" ma:readOnly="true" ma:showField="CatchAllDataLabel" ma:web="c434c5cb-a64d-49b9-9e9b-a0839e44a4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1bd4bb6e-8608-48e4-af4c-230912f62443}" ma:internalName="TaxCatchAll" ma:showField="CatchAllData" ma:web="c434c5cb-a64d-49b9-9e9b-a0839e44a4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4c5cb-a64d-49b9-9e9b-a0839e44a4c1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hidden="true" ma:internalName="SharingHintHash" ma:readOnly="true">
      <xsd:simpleType>
        <xsd:restriction base="dms:Text"/>
      </xsd:simpleType>
    </xsd:element>
    <xsd:element name="Records_x0020_Status" ma:index="31" nillable="true" ma:displayName="Records Status" ma:default="Pending" ma:internalName="Records_x0020_Status">
      <xsd:simpleType>
        <xsd:restriction base="dms:Text"/>
      </xsd:simpleType>
    </xsd:element>
    <xsd:element name="Records_x0020_Date" ma:index="32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054fa2-c3dc-42f8-9d2c-826472737e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6" nillable="true" ma:displayName="Tags" ma:internalName="MediaServiceAutoTags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569295-6AB7-46DB-9D71-7408CE21CC0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microsoft.com/sharepoint/v3"/>
    <ds:schemaRef ds:uri="4ffa91fb-a0ff-4ac5-b2db-65c790d184a4"/>
    <ds:schemaRef ds:uri="http://schemas.microsoft.com/sharepoint.v3"/>
    <ds:schemaRef ds:uri="c434c5cb-a64d-49b9-9e9b-a0839e44a4c1"/>
  </ds:schemaRefs>
</ds:datastoreItem>
</file>

<file path=customXml/itemProps2.xml><?xml version="1.0" encoding="utf-8"?>
<ds:datastoreItem xmlns:ds="http://schemas.openxmlformats.org/officeDocument/2006/customXml" ds:itemID="{756F42F1-4589-4D4E-8489-3469853EAF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AC9449-311F-4C6E-A764-7F13A9934DD4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68369847-8C73-4F5C-BA58-02E1504042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c434c5cb-a64d-49b9-9e9b-a0839e44a4c1"/>
    <ds:schemaRef ds:uri="19054fa2-c3dc-42f8-9d2c-826472737e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4332</TotalTime>
  <Words>2174</Words>
  <Application>Microsoft Office PowerPoint</Application>
  <PresentationFormat>Widescreen</PresentationFormat>
  <Paragraphs>281</Paragraphs>
  <Slides>21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Gill Sans MT</vt:lpstr>
      <vt:lpstr>Times New Roman</vt:lpstr>
      <vt:lpstr>Wingdings</vt:lpstr>
      <vt:lpstr>Office Theme</vt:lpstr>
      <vt:lpstr>1_Office Theme</vt:lpstr>
      <vt:lpstr>ChemSketch</vt:lpstr>
      <vt:lpstr> Analytical methods for PFAS in environmental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Non-Drinking Water Sample Methods:  SW-846 Method 8327—Direct Injection</vt:lpstr>
      <vt:lpstr>PowerPoint Presentation</vt:lpstr>
      <vt:lpstr>Non-Drinking Water Sample Methods:  CWA/SW846 Method—Isotope Dilution</vt:lpstr>
      <vt:lpstr>Non-Drinking Water Sample Methods:  CWA/SW846 Method—Isotope Dilution</vt:lpstr>
      <vt:lpstr>PFAS Analysis in Marine Waters</vt:lpstr>
      <vt:lpstr>PFAS Analysis in Fish Tissue</vt:lpstr>
      <vt:lpstr>Total Organofluorine Analysis using Combustion Ion Chromatography (TOF)</vt:lpstr>
      <vt:lpstr>Total Organic Precursors (TOP) </vt:lpstr>
      <vt:lpstr>Summary: EPA PFAS Methods, July 2020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Tarpley, Keith</dc:creator>
  <cp:lastModifiedBy>Impellitteri, Christopher</cp:lastModifiedBy>
  <cp:revision>142</cp:revision>
  <dcterms:created xsi:type="dcterms:W3CDTF">2016-06-28T14:09:22Z</dcterms:created>
  <dcterms:modified xsi:type="dcterms:W3CDTF">2020-09-30T17:29:05Z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0x01010013FE2164F8000C47A7820D31B751069F</vt:lpwstr>
  </property>
  <property fmtid="{D5CDD505-2E9C-101B-9397-08002B2CF9AE}" pid="3" name="TaxKeyword">
    <vt:lpwstr/>
  </property>
  <property fmtid="{D5CDD505-2E9C-101B-9397-08002B2CF9AE}" pid="4" name="Document Type">
    <vt:lpwstr/>
  </property>
</Properties>
</file>